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  <p:sldMasterId id="2147483702" r:id="rId5"/>
    <p:sldMasterId id="2147483746" r:id="rId6"/>
  </p:sldMasterIdLst>
  <p:notesMasterIdLst>
    <p:notesMasterId r:id="rId33"/>
  </p:notesMasterIdLst>
  <p:handoutMasterIdLst>
    <p:handoutMasterId r:id="rId34"/>
  </p:handoutMasterIdLst>
  <p:sldIdLst>
    <p:sldId id="256" r:id="rId7"/>
    <p:sldId id="500" r:id="rId8"/>
    <p:sldId id="491" r:id="rId9"/>
    <p:sldId id="495" r:id="rId10"/>
    <p:sldId id="398" r:id="rId11"/>
    <p:sldId id="450" r:id="rId12"/>
    <p:sldId id="488" r:id="rId13"/>
    <p:sldId id="463" r:id="rId14"/>
    <p:sldId id="492" r:id="rId15"/>
    <p:sldId id="411" r:id="rId16"/>
    <p:sldId id="482" r:id="rId17"/>
    <p:sldId id="470" r:id="rId18"/>
    <p:sldId id="412" r:id="rId19"/>
    <p:sldId id="451" r:id="rId20"/>
    <p:sldId id="471" r:id="rId21"/>
    <p:sldId id="472" r:id="rId22"/>
    <p:sldId id="435" r:id="rId23"/>
    <p:sldId id="445" r:id="rId24"/>
    <p:sldId id="444" r:id="rId25"/>
    <p:sldId id="485" r:id="rId26"/>
    <p:sldId id="448" r:id="rId27"/>
    <p:sldId id="501" r:id="rId28"/>
    <p:sldId id="497" r:id="rId29"/>
    <p:sldId id="498" r:id="rId30"/>
    <p:sldId id="496" r:id="rId31"/>
    <p:sldId id="317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7BjJvsWWugp3E+1VuFn7Q==" hashData="nr5m9VjOmLoPkk54QYmnD5+N+aCRAKQQVr4bS1e/tfXJSsiw0tNxyF93Zd6ZTALovIEs2kjAs0Nyo9YnR6jvIA=="/>
  <p:extLst>
    <p:ext uri="{EFAFB233-063F-42B5-8137-9DF3F51BA10A}">
      <p15:sldGuideLst xmlns:p15="http://schemas.microsoft.com/office/powerpoint/2012/main">
        <p15:guide id="1" orient="horz" pos="3144">
          <p15:clr>
            <a:srgbClr val="A4A3A4"/>
          </p15:clr>
        </p15:guide>
        <p15:guide id="2" orient="horz" pos="950">
          <p15:clr>
            <a:srgbClr val="A4A3A4"/>
          </p15:clr>
        </p15:guide>
        <p15:guide id="3" orient="horz" pos="91">
          <p15:clr>
            <a:srgbClr val="A4A3A4"/>
          </p15:clr>
        </p15:guide>
        <p15:guide id="4" pos="5654">
          <p15:clr>
            <a:srgbClr val="A4A3A4"/>
          </p15:clr>
        </p15:guide>
        <p15:guide id="5" pos="2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099445-2E21-73FA-31B3-A14365CC163D}" name="lyndee.knox" initials="ly" userId="S::lyndee.knox_gmail.com#ext#@americandiabetes.onmicrosoft.com::4f5c5510-8a99-48f2-8a6f-c834adf4c29c" providerId="AD"/>
  <p188:author id="{D943B17C-3AD8-957B-7A0B-7B9462A46948}" name="Christine Gendy" initials="CG" userId="S::CGendy@diabetes.org::215a736a-e595-46f2-91d5-fdf09c0ba139" providerId="AD"/>
  <p188:author id="{D24595A9-7E78-95D5-9273-DFA7F262AA73}" name="Ashley Fotherby" initials="AF" userId="S::ashley.fotherby@dirxhealth.com::2bf6b026-d31e-4fa7-9073-41e596a1a8b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ddie Tolmie" initials="" lastIdx="58" clrIdx="0"/>
  <p:cmAuthor id="43" name="Gina Corry" initials="GC" lastIdx="43" clrIdx="43">
    <p:extLst>
      <p:ext uri="{19B8F6BF-5375-455C-9EA6-DF929625EA0E}">
        <p15:presenceInfo xmlns:p15="http://schemas.microsoft.com/office/powerpoint/2012/main" userId="S::GCorry@diabetes.org::01d3797e-87b1-407e-af98-b31974fe0900" providerId="AD"/>
      </p:ext>
    </p:extLst>
  </p:cmAuthor>
  <p:cmAuthor id="1" name="LAURA NAGLE" initials="" lastIdx="1" clrIdx="1"/>
  <p:cmAuthor id="44" name="Odette Brown" initials="OB" lastIdx="2" clrIdx="44">
    <p:extLst>
      <p:ext uri="{19B8F6BF-5375-455C-9EA6-DF929625EA0E}">
        <p15:presenceInfo xmlns:p15="http://schemas.microsoft.com/office/powerpoint/2012/main" userId="S::OBrown@diabetes.org::b397ff9e-93c3-42c7-833f-ab29c384102b" providerId="AD"/>
      </p:ext>
    </p:extLst>
  </p:cmAuthor>
  <p:cmAuthor id="2" name="Jennifer Niyangoda" initials="" lastIdx="20" clrIdx="2"/>
  <p:cmAuthor id="45" name="Ryan Woolley" initials="RW" lastIdx="4" clrIdx="45">
    <p:extLst>
      <p:ext uri="{19B8F6BF-5375-455C-9EA6-DF929625EA0E}">
        <p15:presenceInfo xmlns:p15="http://schemas.microsoft.com/office/powerpoint/2012/main" userId="S::RWoolley@diabetes.org::d7aef9a1-5c60-4a81-ab79-b1e317ee1b48" providerId="AD"/>
      </p:ext>
    </p:extLst>
  </p:cmAuthor>
  <p:cmAuthor id="3" name="Simon Williams" initials="" lastIdx="24" clrIdx="3"/>
  <p:cmAuthor id="46" name="Heidi Gioseffi" initials="HG" lastIdx="32" clrIdx="46">
    <p:extLst>
      <p:ext uri="{19B8F6BF-5375-455C-9EA6-DF929625EA0E}">
        <p15:presenceInfo xmlns:p15="http://schemas.microsoft.com/office/powerpoint/2012/main" userId="S::HGioseffi@diabetes.org::3deb387b-7d1f-48e4-9642-b795a7c3cc44" providerId="AD"/>
      </p:ext>
    </p:extLst>
  </p:cmAuthor>
  <p:cmAuthor id="4" name="Gabrielle Antoniadis" initials="GA" lastIdx="17" clrIdx="4"/>
  <p:cmAuthor id="47" name="Alexandra Day" initials="AD" lastIdx="6" clrIdx="47">
    <p:extLst>
      <p:ext uri="{19B8F6BF-5375-455C-9EA6-DF929625EA0E}">
        <p15:presenceInfo xmlns:p15="http://schemas.microsoft.com/office/powerpoint/2012/main" userId="S::ADay@diabetes.org::d9a88e59-90ae-41f9-a9af-09bf960d4e2a" providerId="AD"/>
      </p:ext>
    </p:extLst>
  </p:cmAuthor>
  <p:cmAuthor id="5" name="Microsoft Office User" initials="Office" lastIdx="25" clrIdx="5"/>
  <p:cmAuthor id="6" name="Microsoft Office User" initials="Office [2]" lastIdx="1" clrIdx="6"/>
  <p:cmAuthor id="7" name="Microsoft Office User" initials="Office [3]" lastIdx="1" clrIdx="7"/>
  <p:cmAuthor id="8" name="Microsoft Office User" initials="Office [4]" lastIdx="1" clrIdx="8"/>
  <p:cmAuthor id="9" name="Veronica LaFemina" initials="VL" lastIdx="5" clrIdx="9"/>
  <p:cmAuthor id="10" name="Tamara Darsow" initials="TD" lastIdx="11" clrIdx="10"/>
  <p:cmAuthor id="11" name="Matt Petersen" initials="MP" lastIdx="29" clrIdx="11"/>
  <p:cmAuthor id="12" name="Joy Bennett" initials="JB" lastIdx="1" clrIdx="12"/>
  <p:cmAuthor id="13" name="Joy Bennett" initials="JB [2]" lastIdx="1" clrIdx="13"/>
  <p:cmAuthor id="14" name="Joy Bennett" initials="JB [3]" lastIdx="1" clrIdx="14"/>
  <p:cmAuthor id="15" name="Joy Bennett" initials="JB [4]" lastIdx="1" clrIdx="15"/>
  <p:cmAuthor id="16" name="Joy Bennett" initials="JB [5]" lastIdx="1" clrIdx="16"/>
  <p:cmAuthor id="17" name="Joy Bennett" initials="JB [6]" lastIdx="1" clrIdx="17"/>
  <p:cmAuthor id="18" name="Joy Bennett" initials="JB [7]" lastIdx="1" clrIdx="18"/>
  <p:cmAuthor id="19" name="Joy Bennett" initials="JB [8]" lastIdx="1" clrIdx="19"/>
  <p:cmAuthor id="20" name="Joy Bennett" initials="JB [9]" lastIdx="1" clrIdx="20"/>
  <p:cmAuthor id="21" name="Joy Bennett" initials="JB [10]" lastIdx="1" clrIdx="21"/>
  <p:cmAuthor id="22" name="Joy Bennett" initials="JB [11]" lastIdx="1" clrIdx="22"/>
  <p:cmAuthor id="23" name="Joy Bennett" initials="JB [12]" lastIdx="1" clrIdx="23"/>
  <p:cmAuthor id="24" name="Joy Bennett" initials="JB [13]" lastIdx="1" clrIdx="24"/>
  <p:cmAuthor id="25" name="Joy Bennett" initials="JB [14]" lastIdx="1" clrIdx="25"/>
  <p:cmAuthor id="26" name="Joy Bennett" initials="JB [15]" lastIdx="1" clrIdx="26"/>
  <p:cmAuthor id="27" name="Joy Bennett" initials="JB [16]" lastIdx="1" clrIdx="27"/>
  <p:cmAuthor id="28" name="Joy Bennett" initials="JB [17]" lastIdx="1" clrIdx="28"/>
  <p:cmAuthor id="29" name="Joy Bennett" initials="JB [18]" lastIdx="1" clrIdx="29"/>
  <p:cmAuthor id="30" name="Joy Bennett" initials="JB [19]" lastIdx="1" clrIdx="30"/>
  <p:cmAuthor id="31" name="Joy Bennett" initials="JB [20]" lastIdx="1" clrIdx="31"/>
  <p:cmAuthor id="32" name="Joy Bennett" initials="JB [21]" lastIdx="1" clrIdx="32"/>
  <p:cmAuthor id="33" name="Joy Bennett" initials="JB [22]" lastIdx="1" clrIdx="33"/>
  <p:cmAuthor id="34" name="Joy Bennett" initials="JB [23]" lastIdx="1" clrIdx="34"/>
  <p:cmAuthor id="35" name="Sacha Uelmen" initials="SU" lastIdx="18" clrIdx="35"/>
  <p:cmAuthor id="36" name="Sean Petrie" initials="SP" lastIdx="15" clrIdx="36"/>
  <p:cmAuthor id="37" name="Kelsey Stefanik-Guizlo" initials="KS" lastIdx="23" clrIdx="37"/>
  <p:cmAuthor id="38" name="Mindy Saraco" initials="MS" lastIdx="21" clrIdx="38"/>
  <p:cmAuthor id="39" name="Benjamin Page" initials="BP" lastIdx="4" clrIdx="39"/>
  <p:cmAuthor id="40" name="Shamera Robinson" initials="SR" lastIdx="3" clrIdx="40"/>
  <p:cmAuthor id="41" name="Carly Vendemia" initials="CV" lastIdx="3" clrIdx="41"/>
  <p:cmAuthor id="42" name="Megan Martin" initials="MM" lastIdx="14" clrIdx="4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182C"/>
    <a:srgbClr val="008996"/>
    <a:srgbClr val="EF4238"/>
    <a:srgbClr val="A6192E"/>
    <a:srgbClr val="FFFFFF"/>
    <a:srgbClr val="000000"/>
    <a:srgbClr val="A62D1A"/>
    <a:srgbClr val="C00000"/>
    <a:srgbClr val="B50022"/>
    <a:srgbClr val="E74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BBC6A-C26E-7F63-24F0-6306DEA23160}" v="40" dt="2024-06-12T22:05:07.573"/>
    <p1510:client id="{3E5B25EC-7923-3391-2B78-3F070F2F4A98}" v="27" dt="2024-06-13T20:56:37.858"/>
    <p1510:client id="{59A94996-BA72-AAB6-0C74-E54D46C5D5CD}" v="7" dt="2024-06-12T01:11:58.446"/>
    <p1510:client id="{8C7FA6F3-2CA0-C9AB-5D17-D02FBFE9AC7B}" v="232" dt="2024-06-13T20:31:01.638"/>
    <p1510:client id="{93D90CE8-A901-7726-80C1-4BD557F0E53D}" v="2" dt="2024-06-13T20:58:04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803" autoAdjust="0"/>
    <p:restoredTop sz="94694"/>
  </p:normalViewPr>
  <p:slideViewPr>
    <p:cSldViewPr snapToGrid="0">
      <p:cViewPr>
        <p:scale>
          <a:sx n="50" d="100"/>
          <a:sy n="50" d="100"/>
        </p:scale>
        <p:origin x="715" y="494"/>
      </p:cViewPr>
      <p:guideLst>
        <p:guide orient="horz" pos="3144"/>
        <p:guide orient="horz" pos="950"/>
        <p:guide orient="horz" pos="91"/>
        <p:guide pos="5654"/>
        <p:guide pos="2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42" Type="http://schemas.microsoft.com/office/2018/10/relationships/authors" Target="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Foster" userId="S::bfoster@diabetes.org::47c4ef58-408e-4f99-ada6-d7fa48d16e3d" providerId="AD" clId="Web-{93D90CE8-A901-7726-80C1-4BD557F0E53D}"/>
    <pc:docChg chg="modSld">
      <pc:chgData name="Brian Foster" userId="S::bfoster@diabetes.org::47c4ef58-408e-4f99-ada6-d7fa48d16e3d" providerId="AD" clId="Web-{93D90CE8-A901-7726-80C1-4BD557F0E53D}" dt="2024-06-13T20:58:04.467" v="1" actId="1076"/>
      <pc:docMkLst>
        <pc:docMk/>
      </pc:docMkLst>
      <pc:sldChg chg="delSp modSp">
        <pc:chgData name="Brian Foster" userId="S::bfoster@diabetes.org::47c4ef58-408e-4f99-ada6-d7fa48d16e3d" providerId="AD" clId="Web-{93D90CE8-A901-7726-80C1-4BD557F0E53D}" dt="2024-06-13T20:58:04.467" v="1" actId="1076"/>
        <pc:sldMkLst>
          <pc:docMk/>
          <pc:sldMk cId="754075495" sldId="492"/>
        </pc:sldMkLst>
      </pc:sldChg>
    </pc:docChg>
  </pc:docChgLst>
  <pc:docChgLst>
    <pc:chgData name="Brian Foster" userId="S::bfoster@diabetes.org::47c4ef58-408e-4f99-ada6-d7fa48d16e3d" providerId="AD" clId="Web-{0FEBBC6A-C26E-7F63-24F0-6306DEA23160}"/>
    <pc:docChg chg="modSld">
      <pc:chgData name="Brian Foster" userId="S::bfoster@diabetes.org::47c4ef58-408e-4f99-ada6-d7fa48d16e3d" providerId="AD" clId="Web-{0FEBBC6A-C26E-7F63-24F0-6306DEA23160}" dt="2024-06-12T22:05:07.573" v="35" actId="1076"/>
      <pc:docMkLst>
        <pc:docMk/>
      </pc:docMkLst>
      <pc:sldChg chg="addSp delSp modSp">
        <pc:chgData name="Brian Foster" userId="S::bfoster@diabetes.org::47c4ef58-408e-4f99-ada6-d7fa48d16e3d" providerId="AD" clId="Web-{0FEBBC6A-C26E-7F63-24F0-6306DEA23160}" dt="2024-06-12T22:05:07.573" v="35" actId="1076"/>
        <pc:sldMkLst>
          <pc:docMk/>
          <pc:sldMk cId="3440572931" sldId="445"/>
        </pc:sldMkLst>
      </pc:sldChg>
    </pc:docChg>
  </pc:docChgLst>
  <pc:docChgLst>
    <pc:chgData name="Brian Foster" userId="S::bfoster@diabetes.org::47c4ef58-408e-4f99-ada6-d7fa48d16e3d" providerId="AD" clId="Web-{8C7FA6F3-2CA0-C9AB-5D17-D02FBFE9AC7B}"/>
    <pc:docChg chg="modSld">
      <pc:chgData name="Brian Foster" userId="S::bfoster@diabetes.org::47c4ef58-408e-4f99-ada6-d7fa48d16e3d" providerId="AD" clId="Web-{8C7FA6F3-2CA0-C9AB-5D17-D02FBFE9AC7B}" dt="2024-06-13T20:31:01.638" v="145" actId="14100"/>
      <pc:docMkLst>
        <pc:docMk/>
      </pc:docMkLst>
      <pc:sldChg chg="addSp delSp modSp">
        <pc:chgData name="Brian Foster" userId="S::bfoster@diabetes.org::47c4ef58-408e-4f99-ada6-d7fa48d16e3d" providerId="AD" clId="Web-{8C7FA6F3-2CA0-C9AB-5D17-D02FBFE9AC7B}" dt="2024-06-13T20:31:01.638" v="145" actId="14100"/>
        <pc:sldMkLst>
          <pc:docMk/>
          <pc:sldMk cId="1679965950" sldId="444"/>
        </pc:sldMkLst>
      </pc:sldChg>
      <pc:sldChg chg="addSp modSp">
        <pc:chgData name="Brian Foster" userId="S::bfoster@diabetes.org::47c4ef58-408e-4f99-ada6-d7fa48d16e3d" providerId="AD" clId="Web-{8C7FA6F3-2CA0-C9AB-5D17-D02FBFE9AC7B}" dt="2024-06-13T20:25:29.586" v="79" actId="1076"/>
        <pc:sldMkLst>
          <pc:docMk/>
          <pc:sldMk cId="2969585888" sldId="485"/>
        </pc:sldMkLst>
      </pc:sldChg>
    </pc:docChg>
  </pc:docChgLst>
  <pc:docChgLst>
    <pc:chgData name="Brian Foster" userId="S::bfoster@diabetes.org::47c4ef58-408e-4f99-ada6-d7fa48d16e3d" providerId="AD" clId="Web-{3E5B25EC-7923-3391-2B78-3F070F2F4A98}"/>
    <pc:docChg chg="modSld">
      <pc:chgData name="Brian Foster" userId="S::bfoster@diabetes.org::47c4ef58-408e-4f99-ada6-d7fa48d16e3d" providerId="AD" clId="Web-{3E5B25EC-7923-3391-2B78-3F070F2F4A98}" dt="2024-06-13T20:56:37.858" v="22" actId="1076"/>
      <pc:docMkLst>
        <pc:docMk/>
      </pc:docMkLst>
      <pc:sldChg chg="addSp delSp modSp">
        <pc:chgData name="Brian Foster" userId="S::bfoster@diabetes.org::47c4ef58-408e-4f99-ada6-d7fa48d16e3d" providerId="AD" clId="Web-{3E5B25EC-7923-3391-2B78-3F070F2F4A98}" dt="2024-06-13T20:49:01.701" v="18" actId="1076"/>
        <pc:sldMkLst>
          <pc:docMk/>
          <pc:sldMk cId="3487221270" sldId="482"/>
        </pc:sldMkLst>
      </pc:sldChg>
      <pc:sldChg chg="addSp delSp modSp">
        <pc:chgData name="Brian Foster" userId="S::bfoster@diabetes.org::47c4ef58-408e-4f99-ada6-d7fa48d16e3d" providerId="AD" clId="Web-{3E5B25EC-7923-3391-2B78-3F070F2F4A98}" dt="2024-06-13T20:56:37.858" v="22" actId="1076"/>
        <pc:sldMkLst>
          <pc:docMk/>
          <pc:sldMk cId="2027663464" sldId="488"/>
        </pc:sldMkLst>
      </pc:sldChg>
      <pc:sldChg chg="modSp">
        <pc:chgData name="Brian Foster" userId="S::bfoster@diabetes.org::47c4ef58-408e-4f99-ada6-d7fa48d16e3d" providerId="AD" clId="Web-{3E5B25EC-7923-3391-2B78-3F070F2F4A98}" dt="2024-06-13T20:33:38.245" v="9" actId="14100"/>
        <pc:sldMkLst>
          <pc:docMk/>
          <pc:sldMk cId="1702946449" sldId="491"/>
        </pc:sldMkLst>
      </pc:sldChg>
      <pc:sldChg chg="modSp">
        <pc:chgData name="Brian Foster" userId="S::bfoster@diabetes.org::47c4ef58-408e-4f99-ada6-d7fa48d16e3d" providerId="AD" clId="Web-{3E5B25EC-7923-3391-2B78-3F070F2F4A98}" dt="2024-06-13T20:33:08.461" v="8" actId="14100"/>
        <pc:sldMkLst>
          <pc:docMk/>
          <pc:sldMk cId="2308432226" sldId="4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1B22CF16-3643-354F-B4DC-FB591E44DAB5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EF04DCEA-0A6F-A448-814B-C253560ED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4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41593AF0-BA77-1C4D-9DB4-76C8A5F74CD6}" type="datetimeFigureOut">
              <a:rPr lang="en-US"/>
              <a:pPr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46AAD92F-06A2-3446-8211-5D5BA9F604B3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AD92F-06A2-3446-8211-5D5BA9F604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2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AD92F-06A2-3446-8211-5D5BA9F604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0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7D18D32F-8BAF-493C-8E53-B2D7FCDC9F19}"/>
              </a:ext>
            </a:extLst>
          </p:cNvPr>
          <p:cNvSpPr txBox="1">
            <a:spLocks/>
          </p:cNvSpPr>
          <p:nvPr userDrawn="1"/>
        </p:nvSpPr>
        <p:spPr>
          <a:xfrm>
            <a:off x="1184823" y="2633052"/>
            <a:ext cx="3014643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Connected for Life.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8A3934-A564-4F4F-9F29-DA460E637CDA}"/>
              </a:ext>
            </a:extLst>
          </p:cNvPr>
          <p:cNvSpPr/>
          <p:nvPr userDrawn="1"/>
        </p:nvSpPr>
        <p:spPr>
          <a:xfrm>
            <a:off x="5122018" y="2379284"/>
            <a:ext cx="844325" cy="68713"/>
          </a:xfrm>
          <a:prstGeom prst="rect">
            <a:avLst/>
          </a:prstGeom>
          <a:solidFill>
            <a:srgbClr val="AA18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AD15C-7C3C-5D40-8484-D041A099C2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89" y="2571750"/>
            <a:ext cx="3795101" cy="1235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35DD1A5-7FE5-7F4A-9310-C84CB6F4BE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2017" y="4025633"/>
            <a:ext cx="3162447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100"/>
              </a:spcBef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74965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8" y="1428751"/>
            <a:ext cx="2459063" cy="29028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0" y="1428751"/>
            <a:ext cx="2459063" cy="29028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354336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39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39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ED695-E14E-3543-B8E3-ED58599F463B}"/>
              </a:ext>
            </a:extLst>
          </p:cNvPr>
          <p:cNvSpPr/>
          <p:nvPr userDrawn="1"/>
        </p:nvSpPr>
        <p:spPr>
          <a:xfrm>
            <a:off x="850440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D1DAD5-69F7-2648-B222-C2D7F36CE77F}"/>
              </a:ext>
            </a:extLst>
          </p:cNvPr>
          <p:cNvSpPr/>
          <p:nvPr userDrawn="1"/>
        </p:nvSpPr>
        <p:spPr>
          <a:xfrm>
            <a:off x="34273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497746-9332-FC42-B692-1B6AF8AE4ED7}"/>
              </a:ext>
            </a:extLst>
          </p:cNvPr>
          <p:cNvSpPr/>
          <p:nvPr userDrawn="1"/>
        </p:nvSpPr>
        <p:spPr>
          <a:xfrm>
            <a:off x="61705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BD643B76-28CA-FE40-891C-95FF7EAD35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192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2B20E4A-CDD9-FB42-BB7A-4A01AD1FF0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192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0A044D-DC9B-B34C-9EB8-2062C290FFAF}"/>
              </a:ext>
            </a:extLst>
          </p:cNvPr>
          <p:cNvSpPr/>
          <p:nvPr userDrawn="1"/>
        </p:nvSpPr>
        <p:spPr>
          <a:xfrm>
            <a:off x="362192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8C2763F-5CD5-A848-BE93-42A6729EDA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3684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8039A62-AA9A-E448-AC35-604DB69FF6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684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51A495-A5D3-4F4D-A5E2-3EF4020BC610}"/>
              </a:ext>
            </a:extLst>
          </p:cNvPr>
          <p:cNvSpPr/>
          <p:nvPr userDrawn="1"/>
        </p:nvSpPr>
        <p:spPr>
          <a:xfrm>
            <a:off x="633684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C96BA6D-04F8-DC64-5EDC-BF0AC58E3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616797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782178"/>
            <a:ext cx="2577487" cy="2649145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39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39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ED695-E14E-3543-B8E3-ED58599F463B}"/>
              </a:ext>
            </a:extLst>
          </p:cNvPr>
          <p:cNvSpPr/>
          <p:nvPr userDrawn="1"/>
        </p:nvSpPr>
        <p:spPr>
          <a:xfrm>
            <a:off x="850440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8D1DAD5-69F7-2648-B222-C2D7F36CE77F}"/>
              </a:ext>
            </a:extLst>
          </p:cNvPr>
          <p:cNvSpPr/>
          <p:nvPr userDrawn="1"/>
        </p:nvSpPr>
        <p:spPr>
          <a:xfrm>
            <a:off x="3427386" y="1782178"/>
            <a:ext cx="2577487" cy="2649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497746-9332-FC42-B692-1B6AF8AE4ED7}"/>
              </a:ext>
            </a:extLst>
          </p:cNvPr>
          <p:cNvSpPr/>
          <p:nvPr userDrawn="1"/>
        </p:nvSpPr>
        <p:spPr>
          <a:xfrm>
            <a:off x="6170586" y="1782178"/>
            <a:ext cx="2577487" cy="2649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BD643B76-28CA-FE40-891C-95FF7EAD35A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192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2B20E4A-CDD9-FB42-BB7A-4A01AD1FF0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192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0A044D-DC9B-B34C-9EB8-2062C290FFAF}"/>
              </a:ext>
            </a:extLst>
          </p:cNvPr>
          <p:cNvSpPr/>
          <p:nvPr userDrawn="1"/>
        </p:nvSpPr>
        <p:spPr>
          <a:xfrm>
            <a:off x="362192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8C2763F-5CD5-A848-BE93-42A6729EDA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36840" y="2083554"/>
            <a:ext cx="21661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8039A62-AA9A-E448-AC35-604DB69FF6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6840" y="3004150"/>
            <a:ext cx="2166137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51A495-A5D3-4F4D-A5E2-3EF4020BC610}"/>
              </a:ext>
            </a:extLst>
          </p:cNvPr>
          <p:cNvSpPr/>
          <p:nvPr userDrawn="1"/>
        </p:nvSpPr>
        <p:spPr>
          <a:xfrm>
            <a:off x="6336841" y="1940136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C96BA6D-04F8-DC64-5EDC-BF0AC58E3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65538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39368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368604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416289"/>
            <a:ext cx="2156546" cy="35655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E1D72E0-3270-D017-586E-972004483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227862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416289"/>
            <a:ext cx="2156546" cy="35655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E1D72E0-3270-D017-586E-9720044833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741345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459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4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cxnSp>
        <p:nvCxnSpPr>
          <p:cNvPr id="4" name="Google Shape;400;g20f6aa90e08_0_342">
            <a:extLst>
              <a:ext uri="{FF2B5EF4-FFF2-40B4-BE49-F238E27FC236}">
                <a16:creationId xmlns:a16="http://schemas.microsoft.com/office/drawing/2014/main" id="{4DE0AB72-C263-EEC0-586A-C4621F84E617}"/>
              </a:ext>
            </a:extLst>
          </p:cNvPr>
          <p:cNvCxnSpPr/>
          <p:nvPr userDrawn="1"/>
        </p:nvCxnSpPr>
        <p:spPr>
          <a:xfrm>
            <a:off x="850440" y="2352602"/>
            <a:ext cx="1031400" cy="0"/>
          </a:xfrm>
          <a:prstGeom prst="straightConnector1">
            <a:avLst/>
          </a:prstGeom>
          <a:noFill/>
          <a:ln w="28575" cap="flat" cmpd="sng">
            <a:solidFill>
              <a:srgbClr val="A619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82E3D29-9117-19FE-A423-E31878FD4432}"/>
              </a:ext>
            </a:extLst>
          </p:cNvPr>
          <p:cNvSpPr/>
          <p:nvPr userDrawn="1"/>
        </p:nvSpPr>
        <p:spPr>
          <a:xfrm>
            <a:off x="6687422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933F151-834F-E725-CF15-D88DC43F34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8694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E1BD0C2A-E29C-BB6A-3092-99D0188CD8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3675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4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35" name="Google Shape;400;g20f6aa90e08_0_342">
            <a:extLst>
              <a:ext uri="{FF2B5EF4-FFF2-40B4-BE49-F238E27FC236}">
                <a16:creationId xmlns:a16="http://schemas.microsoft.com/office/drawing/2014/main" id="{A6A31FCF-FEEB-BAD4-BEDE-2FE13A759B66}"/>
              </a:ext>
            </a:extLst>
          </p:cNvPr>
          <p:cNvCxnSpPr/>
          <p:nvPr userDrawn="1"/>
        </p:nvCxnSpPr>
        <p:spPr>
          <a:xfrm>
            <a:off x="6853675" y="2352602"/>
            <a:ext cx="1031400" cy="0"/>
          </a:xfrm>
          <a:prstGeom prst="straightConnector1">
            <a:avLst/>
          </a:prstGeom>
          <a:noFill/>
          <a:ln w="28575" cap="flat" cmpd="sng">
            <a:solidFill>
              <a:srgbClr val="A619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9F163B5-6A7C-4C85-1C96-52A7C49B3964}"/>
              </a:ext>
            </a:extLst>
          </p:cNvPr>
          <p:cNvSpPr/>
          <p:nvPr userDrawn="1"/>
        </p:nvSpPr>
        <p:spPr>
          <a:xfrm>
            <a:off x="4692971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B8B58D6-1AC9-C284-0DA5-BD5F9B061F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44243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FD6C79C-1160-EA83-C7E6-E8E4A3A18C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59224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4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39" name="Google Shape;400;g20f6aa90e08_0_342">
            <a:extLst>
              <a:ext uri="{FF2B5EF4-FFF2-40B4-BE49-F238E27FC236}">
                <a16:creationId xmlns:a16="http://schemas.microsoft.com/office/drawing/2014/main" id="{8420CF23-9086-F198-C393-54F4723930B6}"/>
              </a:ext>
            </a:extLst>
          </p:cNvPr>
          <p:cNvCxnSpPr/>
          <p:nvPr userDrawn="1"/>
        </p:nvCxnSpPr>
        <p:spPr>
          <a:xfrm>
            <a:off x="4859224" y="2352602"/>
            <a:ext cx="1031400" cy="0"/>
          </a:xfrm>
          <a:prstGeom prst="straightConnector1">
            <a:avLst/>
          </a:prstGeom>
          <a:noFill/>
          <a:ln w="28575" cap="flat" cmpd="sng">
            <a:solidFill>
              <a:srgbClr val="A619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C72933A-F31F-C22E-A40A-687BDDBF2D12}"/>
              </a:ext>
            </a:extLst>
          </p:cNvPr>
          <p:cNvSpPr/>
          <p:nvPr userDrawn="1"/>
        </p:nvSpPr>
        <p:spPr>
          <a:xfrm>
            <a:off x="2685237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1E77D58-C578-4908-212A-706168154C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36509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41E2EECF-2C2D-B3AB-220D-CD337AF855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851490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4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43" name="Google Shape;400;g20f6aa90e08_0_342">
            <a:extLst>
              <a:ext uri="{FF2B5EF4-FFF2-40B4-BE49-F238E27FC236}">
                <a16:creationId xmlns:a16="http://schemas.microsoft.com/office/drawing/2014/main" id="{9D318BA8-07A0-E429-8612-4A6FB7D633E4}"/>
              </a:ext>
            </a:extLst>
          </p:cNvPr>
          <p:cNvCxnSpPr/>
          <p:nvPr userDrawn="1"/>
        </p:nvCxnSpPr>
        <p:spPr>
          <a:xfrm>
            <a:off x="2851490" y="2352602"/>
            <a:ext cx="1031400" cy="0"/>
          </a:xfrm>
          <a:prstGeom prst="straightConnector1">
            <a:avLst/>
          </a:prstGeom>
          <a:noFill/>
          <a:ln w="28575" cap="flat" cmpd="sng">
            <a:solidFill>
              <a:srgbClr val="A6192E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84999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459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cxnSp>
        <p:nvCxnSpPr>
          <p:cNvPr id="4" name="Google Shape;400;g20f6aa90e08_0_342">
            <a:extLst>
              <a:ext uri="{FF2B5EF4-FFF2-40B4-BE49-F238E27FC236}">
                <a16:creationId xmlns:a16="http://schemas.microsoft.com/office/drawing/2014/main" id="{4DE0AB72-C263-EEC0-586A-C4621F84E617}"/>
              </a:ext>
            </a:extLst>
          </p:cNvPr>
          <p:cNvCxnSpPr/>
          <p:nvPr userDrawn="1"/>
        </p:nvCxnSpPr>
        <p:spPr>
          <a:xfrm>
            <a:off x="850440" y="2352602"/>
            <a:ext cx="1031400" cy="0"/>
          </a:xfrm>
          <a:prstGeom prst="straightConnector1">
            <a:avLst/>
          </a:prstGeom>
          <a:noFill/>
          <a:ln w="38100" cap="flat" cmpd="sng">
            <a:solidFill>
              <a:srgbClr val="A6192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82E3D29-9117-19FE-A423-E31878FD4432}"/>
              </a:ext>
            </a:extLst>
          </p:cNvPr>
          <p:cNvSpPr/>
          <p:nvPr userDrawn="1"/>
        </p:nvSpPr>
        <p:spPr>
          <a:xfrm>
            <a:off x="6687422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933F151-834F-E725-CF15-D88DC43F34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8694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E1BD0C2A-E29C-BB6A-3092-99D0188CD8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3675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35" name="Google Shape;400;g20f6aa90e08_0_342">
            <a:extLst>
              <a:ext uri="{FF2B5EF4-FFF2-40B4-BE49-F238E27FC236}">
                <a16:creationId xmlns:a16="http://schemas.microsoft.com/office/drawing/2014/main" id="{A6A31FCF-FEEB-BAD4-BEDE-2FE13A759B66}"/>
              </a:ext>
            </a:extLst>
          </p:cNvPr>
          <p:cNvCxnSpPr/>
          <p:nvPr userDrawn="1"/>
        </p:nvCxnSpPr>
        <p:spPr>
          <a:xfrm>
            <a:off x="6853675" y="2352602"/>
            <a:ext cx="10314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9F163B5-6A7C-4C85-1C96-52A7C49B3964}"/>
              </a:ext>
            </a:extLst>
          </p:cNvPr>
          <p:cNvSpPr/>
          <p:nvPr userDrawn="1"/>
        </p:nvSpPr>
        <p:spPr>
          <a:xfrm>
            <a:off x="4692971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B8B58D6-1AC9-C284-0DA5-BD5F9B061F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44243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FD6C79C-1160-EA83-C7E6-E8E4A3A18C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59224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39" name="Google Shape;400;g20f6aa90e08_0_342">
            <a:extLst>
              <a:ext uri="{FF2B5EF4-FFF2-40B4-BE49-F238E27FC236}">
                <a16:creationId xmlns:a16="http://schemas.microsoft.com/office/drawing/2014/main" id="{8420CF23-9086-F198-C393-54F4723930B6}"/>
              </a:ext>
            </a:extLst>
          </p:cNvPr>
          <p:cNvCxnSpPr/>
          <p:nvPr userDrawn="1"/>
        </p:nvCxnSpPr>
        <p:spPr>
          <a:xfrm>
            <a:off x="4859224" y="2352602"/>
            <a:ext cx="1031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C72933A-F31F-C22E-A40A-687BDDBF2D12}"/>
              </a:ext>
            </a:extLst>
          </p:cNvPr>
          <p:cNvSpPr/>
          <p:nvPr userDrawn="1"/>
        </p:nvSpPr>
        <p:spPr>
          <a:xfrm>
            <a:off x="2685237" y="1887685"/>
            <a:ext cx="1780717" cy="24439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1E77D58-C578-4908-212A-706168154C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36509" y="2018023"/>
            <a:ext cx="1465377" cy="25533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41E2EECF-2C2D-B3AB-220D-CD337AF855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851490" y="2475779"/>
            <a:ext cx="1465377" cy="1688711"/>
          </a:xfrm>
          <a:prstGeom prst="rect">
            <a:avLst/>
          </a:prstGeom>
        </p:spPr>
        <p:txBody>
          <a:bodyPr lIns="0" rIns="0"/>
          <a:lstStyle>
            <a:lvl1pPr marL="285750" indent="-285750"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43" name="Google Shape;400;g20f6aa90e08_0_342">
            <a:extLst>
              <a:ext uri="{FF2B5EF4-FFF2-40B4-BE49-F238E27FC236}">
                <a16:creationId xmlns:a16="http://schemas.microsoft.com/office/drawing/2014/main" id="{9D318BA8-07A0-E429-8612-4A6FB7D633E4}"/>
              </a:ext>
            </a:extLst>
          </p:cNvPr>
          <p:cNvCxnSpPr/>
          <p:nvPr userDrawn="1"/>
        </p:nvCxnSpPr>
        <p:spPr>
          <a:xfrm>
            <a:off x="2851490" y="2352602"/>
            <a:ext cx="10314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07233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71A6EC-7993-72A3-6B69-1DC62AB536E1}"/>
              </a:ext>
            </a:extLst>
          </p:cNvPr>
          <p:cNvGrpSpPr/>
          <p:nvPr userDrawn="1"/>
        </p:nvGrpSpPr>
        <p:grpSpPr>
          <a:xfrm>
            <a:off x="2857500" y="1630463"/>
            <a:ext cx="3429000" cy="3089537"/>
            <a:chOff x="3090042" y="1630463"/>
            <a:chExt cx="3429000" cy="308953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6B32C5-D63F-BFD0-3C1A-8F706370767A}"/>
                </a:ext>
              </a:extLst>
            </p:cNvPr>
            <p:cNvSpPr/>
            <p:nvPr userDrawn="1"/>
          </p:nvSpPr>
          <p:spPr>
            <a:xfrm>
              <a:off x="3799027" y="1630463"/>
              <a:ext cx="1947042" cy="19470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15357F-1CA4-D881-F7A4-98A9A098A7B5}"/>
                </a:ext>
              </a:extLst>
            </p:cNvPr>
            <p:cNvSpPr/>
            <p:nvPr userDrawn="1"/>
          </p:nvSpPr>
          <p:spPr>
            <a:xfrm>
              <a:off x="3090042" y="2772958"/>
              <a:ext cx="1947042" cy="1947042"/>
            </a:xfrm>
            <a:prstGeom prst="ellipse">
              <a:avLst/>
            </a:prstGeom>
            <a:solidFill>
              <a:srgbClr val="008996">
                <a:alpha val="904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FA3560-CFA2-09F6-0719-4D3B25D21801}"/>
                </a:ext>
              </a:extLst>
            </p:cNvPr>
            <p:cNvSpPr/>
            <p:nvPr userDrawn="1"/>
          </p:nvSpPr>
          <p:spPr>
            <a:xfrm>
              <a:off x="4572000" y="2772958"/>
              <a:ext cx="1947042" cy="1947042"/>
            </a:xfrm>
            <a:prstGeom prst="ellipse">
              <a:avLst/>
            </a:prstGeom>
            <a:solidFill>
              <a:schemeClr val="accent2">
                <a:alpha val="904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F74C6C-0D62-4F91-C968-E7579E06832A}"/>
                </a:ext>
              </a:extLst>
            </p:cNvPr>
            <p:cNvSpPr/>
            <p:nvPr userDrawn="1"/>
          </p:nvSpPr>
          <p:spPr>
            <a:xfrm>
              <a:off x="3799027" y="1630463"/>
              <a:ext cx="1947042" cy="1947042"/>
            </a:xfrm>
            <a:prstGeom prst="ellipse">
              <a:avLst/>
            </a:prstGeom>
            <a:solidFill>
              <a:schemeClr val="accent1">
                <a:alpha val="4369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EA2ED-7A38-42F9-EF93-74F081EBBE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24849" y="2236990"/>
            <a:ext cx="1230313" cy="267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7CC77A-053B-95F7-E477-9181460A92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93576" y="3650154"/>
            <a:ext cx="1230313" cy="267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A4C81AF-4D02-8226-5CFC-AD14847295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39249" y="3650154"/>
            <a:ext cx="1230313" cy="267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91361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F8CC25-9C9A-8142-9489-9C9BE864FF2B}"/>
              </a:ext>
            </a:extLst>
          </p:cNvPr>
          <p:cNvSpPr/>
          <p:nvPr userDrawn="1"/>
        </p:nvSpPr>
        <p:spPr>
          <a:xfrm>
            <a:off x="1165480" y="1253927"/>
            <a:ext cx="844325" cy="687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9344640-9678-B74D-915F-DD938059D3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479" y="2822991"/>
            <a:ext cx="3162447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100"/>
              </a:spcBef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A4E2D05-EB6F-2C40-AC88-3F64FA54E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7264" y="1372481"/>
            <a:ext cx="3338876" cy="13355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2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Here in This Defined Space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0CA9DC-FE01-C647-B833-CEF14D807E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22017" y="813681"/>
            <a:ext cx="3162447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10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1CC41F3-38F5-E02C-5144-4E7B51779B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3517156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3;p5">
            <a:extLst>
              <a:ext uri="{FF2B5EF4-FFF2-40B4-BE49-F238E27FC236}">
                <a16:creationId xmlns:a16="http://schemas.microsoft.com/office/drawing/2014/main" id="{79A3FD79-1E88-AED6-3F84-5EDE75C26611}"/>
              </a:ext>
            </a:extLst>
          </p:cNvPr>
          <p:cNvSpPr/>
          <p:nvPr userDrawn="1"/>
        </p:nvSpPr>
        <p:spPr>
          <a:xfrm>
            <a:off x="1082100" y="1739002"/>
            <a:ext cx="3489900" cy="1456369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80" rIns="182875" bIns="18288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Google Shape;424;p5">
            <a:extLst>
              <a:ext uri="{FF2B5EF4-FFF2-40B4-BE49-F238E27FC236}">
                <a16:creationId xmlns:a16="http://schemas.microsoft.com/office/drawing/2014/main" id="{0087A81F-4075-7FF2-BC88-AAB4F552A068}"/>
              </a:ext>
            </a:extLst>
          </p:cNvPr>
          <p:cNvSpPr/>
          <p:nvPr userDrawn="1"/>
        </p:nvSpPr>
        <p:spPr>
          <a:xfrm>
            <a:off x="4572000" y="1739001"/>
            <a:ext cx="3489900" cy="1456369"/>
          </a:xfrm>
          <a:prstGeom prst="rect">
            <a:avLst/>
          </a:prstGeom>
          <a:solidFill>
            <a:srgbClr val="008996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80" rIns="182875" bIns="18288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425;p5">
            <a:extLst>
              <a:ext uri="{FF2B5EF4-FFF2-40B4-BE49-F238E27FC236}">
                <a16:creationId xmlns:a16="http://schemas.microsoft.com/office/drawing/2014/main" id="{CEAAB1CC-E8C0-7D25-EEE6-F995B6DFA53D}"/>
              </a:ext>
            </a:extLst>
          </p:cNvPr>
          <p:cNvSpPr/>
          <p:nvPr userDrawn="1"/>
        </p:nvSpPr>
        <p:spPr>
          <a:xfrm>
            <a:off x="1082100" y="3187273"/>
            <a:ext cx="3489900" cy="1456368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80" rIns="182875" bIns="18288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426;p5">
            <a:extLst>
              <a:ext uri="{FF2B5EF4-FFF2-40B4-BE49-F238E27FC236}">
                <a16:creationId xmlns:a16="http://schemas.microsoft.com/office/drawing/2014/main" id="{D8EEC2D6-F8E9-DB5B-923B-D48C596F4903}"/>
              </a:ext>
            </a:extLst>
          </p:cNvPr>
          <p:cNvSpPr/>
          <p:nvPr userDrawn="1"/>
        </p:nvSpPr>
        <p:spPr>
          <a:xfrm>
            <a:off x="4572000" y="3185798"/>
            <a:ext cx="3489900" cy="1456368"/>
          </a:xfrm>
          <a:prstGeom prst="rect">
            <a:avLst/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80" rIns="182875" bIns="18288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F261BB-6A6B-061E-E9DD-22BD421590CF}"/>
              </a:ext>
            </a:extLst>
          </p:cNvPr>
          <p:cNvSpPr/>
          <p:nvPr userDrawn="1"/>
        </p:nvSpPr>
        <p:spPr>
          <a:xfrm>
            <a:off x="3204972" y="2732490"/>
            <a:ext cx="2734056" cy="925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0"/>
              </a:spcBef>
            </a:pPr>
            <a:endParaRPr lang="en-US" sz="2000" b="1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147B67-39E7-81BC-1D28-61303E6FA0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EA2ED-7A38-42F9-EF93-74F081EBBE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75965" y="1867009"/>
            <a:ext cx="1230313" cy="267104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7CC77A-053B-95F7-E477-9181460A92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75966" y="4132840"/>
            <a:ext cx="1230313" cy="267104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A4C81AF-4D02-8226-5CFC-AD14847295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32111" y="1879817"/>
            <a:ext cx="1230313" cy="267104"/>
          </a:xfrm>
          <a:prstGeom prst="rect">
            <a:avLst/>
          </a:prstGeom>
        </p:spPr>
        <p:txBody>
          <a:bodyPr lIns="0" rIns="0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615594B-80AF-964F-11FB-991CA2EA08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32111" y="4121564"/>
            <a:ext cx="1230313" cy="267104"/>
          </a:xfrm>
          <a:prstGeom prst="rect">
            <a:avLst/>
          </a:prstGeom>
        </p:spPr>
        <p:txBody>
          <a:bodyPr lIns="0" rIns="0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75CCC3C-CF48-1A1E-31D4-34B39F0DC5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01706" y="2928328"/>
            <a:ext cx="2340071" cy="544001"/>
          </a:xfrm>
          <a:prstGeom prst="rect">
            <a:avLst/>
          </a:prstGeom>
        </p:spPr>
        <p:txBody>
          <a:bodyPr lIns="0" rIns="0"/>
          <a:lstStyle>
            <a:lvl1pPr marL="0" indent="0" algn="ctr">
              <a:lnSpc>
                <a:spcPts val="192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 sz="1600" b="1">
                <a:solidFill>
                  <a:schemeClr val="bg1"/>
                </a:solidFill>
              </a:defRPr>
            </a:lvl3pPr>
            <a:lvl4pPr marL="1371600" indent="0">
              <a:buNone/>
              <a:defRPr sz="1600" b="1">
                <a:solidFill>
                  <a:schemeClr val="bg1"/>
                </a:solidFill>
              </a:defRPr>
            </a:lvl4pPr>
            <a:lvl5pPr marL="1828800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Header with room for two lines</a:t>
            </a:r>
          </a:p>
        </p:txBody>
      </p:sp>
    </p:spTree>
    <p:extLst>
      <p:ext uri="{BB962C8B-B14F-4D97-AF65-F5344CB8AC3E}">
        <p14:creationId xmlns:p14="http://schemas.microsoft.com/office/powerpoint/2010/main" val="3263422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A73AC-2CCF-49D0-BB4A-1343BEFFE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7094" y="1813644"/>
            <a:ext cx="6577488" cy="2621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1F9064-E859-714F-A4A8-07FC40D30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87" y="790400"/>
            <a:ext cx="7775110" cy="792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goes here and can be two lines, but not three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0344F5-3685-60A2-5872-E91B2239F92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8C2968C-BCF5-18C5-B1CE-CF3418300A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951400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A73AC-2CCF-49D0-BB4A-1343BEFFE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7094" y="1417026"/>
            <a:ext cx="6577488" cy="2621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1F9064-E859-714F-A4A8-07FC40D30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87" y="790400"/>
            <a:ext cx="7775110" cy="4585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One line of text only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0344F5-3685-60A2-5872-E91B2239F92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8C2968C-BCF5-18C5-B1CE-CF3418300A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510692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A73AC-2CCF-49D0-BB4A-1343BEFFE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9552" y="2356306"/>
            <a:ext cx="215654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7252FE36-F342-8A40-9E73-B4577FDC83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9552" y="2042531"/>
            <a:ext cx="215654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F151B2-D739-E14B-B8E9-4C4106807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9552" y="3758386"/>
            <a:ext cx="215654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38FB52AC-F984-1546-929F-62CC69C8F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9552" y="3444611"/>
            <a:ext cx="215654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F6BCA7-0315-5844-B4F1-405FA698F3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9712" y="2356306"/>
            <a:ext cx="215654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3914B4A2-1F9F-654C-B68D-CE647132A6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09712" y="2042531"/>
            <a:ext cx="215654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87EF468-DA4C-2B4F-B78B-1726B7A612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09712" y="3758386"/>
            <a:ext cx="215654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0925B92E-4A85-E847-9D2E-1A170D0693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9712" y="3444611"/>
            <a:ext cx="2156545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AF60BD-0590-9985-2BAB-6111636935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187" y="790400"/>
            <a:ext cx="7775110" cy="7921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Slide title goes here and can be two lines, but not three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4C12-CBBB-EEAF-4A1F-A7A27F1BE93B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C948899-D8B4-3402-E26C-D7D29CDFA7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610596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EA73AC-2CCF-49D0-BB4A-1343BEFFE4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2752" y="1004238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1F9064-E859-714F-A4A8-07FC40D30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662" y="759123"/>
            <a:ext cx="2224103" cy="89144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Points here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7252FE36-F342-8A40-9E73-B4577FDC83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2752" y="690463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6CFC235-2445-B945-80C2-EDF5231202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8376" y="1004238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21CB281B-16EF-1444-AB73-E6046573ED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08376" y="690463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4F3F84C-C8D7-B54D-B960-233D66EF5C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72752" y="2362391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F64B5FE6-983E-1047-8420-8AB82B885B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2752" y="2048616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F28626-6A23-9B47-AE95-73D67ACF4D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2752" y="3720544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A19624D4-DCEF-A342-88C6-42DE83459F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72752" y="3406769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6B579F7-4404-B443-A683-CC5DC541D5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4929" y="2362391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96EEA7B3-F518-B34B-A586-0A11AD85AF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94929" y="2048616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BF6D427-3144-704C-A8DC-60358F022A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94929" y="3720544"/>
            <a:ext cx="1858766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D2DD1DB7-CE18-EE4E-A271-DBC62452E80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94929" y="3406769"/>
            <a:ext cx="185876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4DA304F-6B2F-D6EA-E3FC-783A5B64010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2E29F3-B70C-4025-7CB7-D83880E7FA04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52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B521D4B-2740-0743-8A03-0930A43A72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187" y="2375774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2F9AAD15-DC15-5743-B2CB-81DAB5BE93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187" y="2061999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765D23B-1314-E242-BE32-44AB85C7E6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4187" y="3891280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417AE95B-53EC-024C-B901-A98431615E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4187" y="3577505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E67B2801-3608-674D-ADD4-1E44ED1984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8059" y="3891280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E215B41E-F15D-C841-82FA-4379FC3557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08059" y="3577505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D10A8B8-91CF-9E48-9318-8BA1ADF329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31931" y="3891280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75E94E2D-3D0F-6141-8986-3392B8CAD2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31931" y="3577505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85B87F7-2B16-A041-958A-AA664AA1B1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08059" y="2375774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DBAD1EAA-1FD1-164B-A280-33E00754CEC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08059" y="2061999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05D251B-C902-2446-B74C-F68CD37D3B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31931" y="2375774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8B1D5655-0B6A-A347-9552-204BE998CE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31931" y="2061999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614195E-C2C5-3C49-9146-74EC89312B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55803" y="2375774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ECAC70C6-1136-1B4C-80EB-F6D07E8EFB8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5803" y="2061999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F247382D-4DAC-6644-A8A9-8FBEF83314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55803" y="3891280"/>
            <a:ext cx="18587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1B4B640B-2C4E-0343-9F1E-1232FE2AB5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55803" y="3577505"/>
            <a:ext cx="1858766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768F33A-73E8-03F2-CD61-A580681D18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542637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8422B-B96F-1B4C-880B-6F219A6732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7059" y="2464028"/>
            <a:ext cx="77778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12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174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99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219475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9BD64C26-56D7-46A7-22FD-ED75CD4AD4D4}"/>
              </a:ext>
            </a:extLst>
          </p:cNvPr>
          <p:cNvSpPr txBox="1">
            <a:spLocks/>
          </p:cNvSpPr>
          <p:nvPr userDrawn="1"/>
        </p:nvSpPr>
        <p:spPr>
          <a:xfrm>
            <a:off x="684187" y="1324270"/>
            <a:ext cx="7775110" cy="2215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/>
              <a:t>Lorem ipsum dolor sit </a:t>
            </a:r>
            <a:r>
              <a:rPr lang="en-US" sz="1600" err="1"/>
              <a:t>amet</a:t>
            </a:r>
            <a:r>
              <a:rPr lang="en-US" sz="1600"/>
              <a:t> </a:t>
            </a:r>
            <a:r>
              <a:rPr lang="en-US" sz="1600" err="1"/>
              <a:t>consectetur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0149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F1C47D-5B7E-8598-23D3-F135A97C4B9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84213" y="1324269"/>
            <a:ext cx="7775575" cy="3028831"/>
          </a:xfrm>
          <a:prstGeom prst="rect">
            <a:avLst/>
          </a:prstGeom>
        </p:spPr>
        <p:txBody>
          <a:bodyPr lIns="0" rIns="0"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indent="0">
              <a:buNone/>
            </a:pPr>
            <a:r>
              <a:rPr lang="en-US"/>
              <a:t>Intro text with a </a:t>
            </a:r>
            <a:r>
              <a:rPr lang="en-US" b="1">
                <a:solidFill>
                  <a:schemeClr val="accent4"/>
                </a:solidFill>
              </a:rPr>
              <a:t>link</a:t>
            </a:r>
            <a:r>
              <a:rPr lang="en-US"/>
              <a:t>.</a:t>
            </a:r>
          </a:p>
          <a:p>
            <a:r>
              <a:rPr lang="en-US"/>
              <a:t>Bullet</a:t>
            </a:r>
          </a:p>
          <a:p>
            <a:r>
              <a:rPr lang="en-US"/>
              <a:t>Bullet Bullet</a:t>
            </a:r>
          </a:p>
        </p:txBody>
      </p:sp>
    </p:spTree>
    <p:extLst>
      <p:ext uri="{BB962C8B-B14F-4D97-AF65-F5344CB8AC3E}">
        <p14:creationId xmlns:p14="http://schemas.microsoft.com/office/powerpoint/2010/main" val="223448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D5046A-9167-1A47-9CF6-67E07814D8B7}"/>
              </a:ext>
            </a:extLst>
          </p:cNvPr>
          <p:cNvSpPr/>
          <p:nvPr userDrawn="1"/>
        </p:nvSpPr>
        <p:spPr>
          <a:xfrm>
            <a:off x="5122018" y="787935"/>
            <a:ext cx="844325" cy="68713"/>
          </a:xfrm>
          <a:prstGeom prst="rect">
            <a:avLst/>
          </a:prstGeom>
          <a:solidFill>
            <a:srgbClr val="AA182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279DBB6-17E5-FE4E-9A68-C662DD068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89" y="980401"/>
            <a:ext cx="3795101" cy="12352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Lorem Ipsum Dolor Sit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Amet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Consectetur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Adipisicing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3ECC0F-F7E1-8C4E-9F7F-B06C17281E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22017" y="2339415"/>
            <a:ext cx="316244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10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2D03ACE-8D52-2A2D-6745-2302DED0C8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48446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BD9C579-5956-B949-A4A5-65F7D5D8B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6F2C0D-3B74-04B0-5222-684F7BCD7EA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7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7" y="1887685"/>
            <a:ext cx="2156546" cy="244394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9" y="1887685"/>
            <a:ext cx="2156546" cy="2443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1" y="1887685"/>
            <a:ext cx="2156546" cy="24439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7755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br>
              <a:rPr lang="en-US"/>
            </a:br>
            <a:r>
              <a:rPr lang="en-US" err="1"/>
              <a:t>adipisicing</a:t>
            </a:r>
            <a:endParaRPr lang="en-US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BD9C579-5956-B949-A4A5-65F7D5D8B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6F2C0D-3B74-04B0-5222-684F7BCD7EAF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6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694B254-5902-40D8-A65D-C5E77C944B9E}"/>
              </a:ext>
            </a:extLst>
          </p:cNvPr>
          <p:cNvSpPr/>
          <p:nvPr userDrawn="1"/>
        </p:nvSpPr>
        <p:spPr>
          <a:xfrm>
            <a:off x="684186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E3B889-045F-4C5A-BC67-CADAAB336806}"/>
              </a:ext>
            </a:extLst>
          </p:cNvPr>
          <p:cNvSpPr/>
          <p:nvPr userDrawn="1"/>
        </p:nvSpPr>
        <p:spPr>
          <a:xfrm>
            <a:off x="3493468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191BF1-0DAB-4751-838F-31C818CACBC0}"/>
              </a:ext>
            </a:extLst>
          </p:cNvPr>
          <p:cNvSpPr/>
          <p:nvPr userDrawn="1"/>
        </p:nvSpPr>
        <p:spPr>
          <a:xfrm>
            <a:off x="6302750" y="1428751"/>
            <a:ext cx="2459063" cy="2902878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AE4949E-092C-4FEC-920F-E38686FA04E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044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DB5A669-275B-49BB-9A4C-7BBB69F65D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044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8E5D2D-D1A6-430F-AF0C-2A2492A75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460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DF8938F-2F74-4282-B3AE-1FC2A85108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460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2DFBFD1-4085-4EF0-A9B1-57F77FD5C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68920" y="21444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CURRENT FRAME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2DC5B25-12AF-4F44-A3DE-8FDE93430B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8920" y="3109657"/>
            <a:ext cx="1824038" cy="63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684188" y="575613"/>
            <a:ext cx="844325" cy="68713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87" y="790399"/>
            <a:ext cx="777511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839B720-BECD-BC15-A268-675B2D1FB69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662" y="161681"/>
            <a:ext cx="7540625" cy="26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30154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E17B469-83F1-C8FD-407D-75DAE9480B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3" name="Rectangle 20">
            <a:extLst>
              <a:ext uri="{FF2B5EF4-FFF2-40B4-BE49-F238E27FC236}">
                <a16:creationId xmlns:a16="http://schemas.microsoft.com/office/drawing/2014/main" id="{F9A9E543-A0BD-4A79-652C-23E74A6EC85C}"/>
              </a:ext>
            </a:extLst>
          </p:cNvPr>
          <p:cNvSpPr>
            <a:spLocks noChangeAspect="1"/>
          </p:cNvSpPr>
          <p:nvPr userDrawn="1"/>
        </p:nvSpPr>
        <p:spPr>
          <a:xfrm>
            <a:off x="662344" y="787401"/>
            <a:ext cx="4029382" cy="4356100"/>
          </a:xfrm>
          <a:prstGeom prst="rect">
            <a:avLst/>
          </a:prstGeom>
          <a:solidFill>
            <a:srgbClr val="A619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96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97861">
              <a:schemeClr val="bg1">
                <a:lumMod val="88000"/>
              </a:schemeClr>
            </a:gs>
            <a:gs pos="5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E6A892B-55BD-EC63-68A8-75D8E58C8582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822" y="4498968"/>
            <a:ext cx="1025498" cy="486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B9EB8E-E252-3C5E-CFCD-996CE614F5F7}"/>
              </a:ext>
            </a:extLst>
          </p:cNvPr>
          <p:cNvSpPr txBox="1"/>
          <p:nvPr userDrawn="1"/>
        </p:nvSpPr>
        <p:spPr>
          <a:xfrm>
            <a:off x="8149173" y="4892797"/>
            <a:ext cx="66679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DE87642C-B7C1-4B57-8C95-0170592CB734}" type="slidenum">
              <a:rPr lang="en-US" sz="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215381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57" r:id="rId3"/>
    <p:sldLayoutId id="2147483704" r:id="rId4"/>
    <p:sldLayoutId id="2147483717" r:id="rId5"/>
    <p:sldLayoutId id="2147483869" r:id="rId6"/>
    <p:sldLayoutId id="2147483829" r:id="rId7"/>
    <p:sldLayoutId id="2147483870" r:id="rId8"/>
    <p:sldLayoutId id="2147483789" r:id="rId9"/>
    <p:sldLayoutId id="2147483871" r:id="rId10"/>
    <p:sldLayoutId id="2147483784" r:id="rId11"/>
    <p:sldLayoutId id="2147483872" r:id="rId12"/>
    <p:sldLayoutId id="2147483831" r:id="rId13"/>
    <p:sldLayoutId id="2147483873" r:id="rId14"/>
    <p:sldLayoutId id="2147483853" r:id="rId15"/>
    <p:sldLayoutId id="2147483856" r:id="rId16"/>
    <p:sldLayoutId id="2147483859" r:id="rId17"/>
    <p:sldLayoutId id="2147483868" r:id="rId18"/>
    <p:sldLayoutId id="2147483718" r:id="rId19"/>
    <p:sldLayoutId id="2147483832" r:id="rId20"/>
    <p:sldLayoutId id="2147483785" r:id="rId21"/>
    <p:sldLayoutId id="2147483780" r:id="rId22"/>
    <p:sldLayoutId id="2147483787" r:id="rId23"/>
    <p:sldLayoutId id="2147483790" r:id="rId24"/>
    <p:sldLayoutId id="214748389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61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B2F76C5-89BE-5DFD-26E3-870157DCAC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0" y="1758950"/>
            <a:ext cx="3429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5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6140361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professional.diabetes.org/clinical-support/chw-resources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rofessional.diabetes.org/clinical-support/chw-resources" TargetMode="Externa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F746B2-0A33-C080-29F7-60F94658A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8889" y="2571750"/>
            <a:ext cx="4125111" cy="1235261"/>
          </a:xfrm>
        </p:spPr>
        <p:txBody>
          <a:bodyPr/>
          <a:lstStyle/>
          <a:p>
            <a:r>
              <a:rPr lang="en-US" b="1" kern="0" spc="-117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Introduction to Quality Improvement Training for CHWs</a:t>
            </a:r>
            <a:endParaRPr lang="en-US"/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ABE8E-B2F3-DC22-5C1F-09DF805311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22017" y="4025633"/>
            <a:ext cx="3162447" cy="303673"/>
          </a:xfrm>
        </p:spPr>
        <p:txBody>
          <a:bodyPr/>
          <a:lstStyle/>
          <a:p>
            <a:r>
              <a:rPr lang="en-US"/>
              <a:t>Module 3</a:t>
            </a:r>
          </a:p>
          <a:p>
            <a:r>
              <a:rPr lang="en-US"/>
              <a:t>Prepared by Lyndee Knox and America </a:t>
            </a:r>
            <a:r>
              <a:rPr lang="en-US" err="1"/>
              <a:t>Bracho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4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C50BEF-048C-2D20-5BE8-367236CC5544}"/>
              </a:ext>
            </a:extLst>
          </p:cNvPr>
          <p:cNvSpPr txBox="1"/>
          <p:nvPr/>
        </p:nvSpPr>
        <p:spPr>
          <a:xfrm>
            <a:off x="542467" y="564864"/>
            <a:ext cx="84453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/>
              <a:t>Talking to Your Child’s Teacher or at Work is Focused &amp; “Laser”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9B179-CE4E-6313-BBB2-6F859E24AD45}"/>
              </a:ext>
            </a:extLst>
          </p:cNvPr>
          <p:cNvSpPr txBox="1"/>
          <p:nvPr/>
        </p:nvSpPr>
        <p:spPr>
          <a:xfrm>
            <a:off x="4051300" y="1477149"/>
            <a:ext cx="3904542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Communicating with your child’s teacher or your boss, however, looks different.  </a:t>
            </a:r>
          </a:p>
          <a:p>
            <a:endParaRPr lang="en-US" sz="1350" dirty="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0" dirty="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you meet with your child’s teacher, you know the teacher doesn’t have a lot of time. 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 dirty="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 dirty="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you talk to the teacher, you use “Laser-Beam Communication.”</a:t>
            </a:r>
          </a:p>
          <a:p>
            <a:endParaRPr lang="en-US" sz="1350" dirty="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0" i="1" dirty="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would you describe a laser? </a:t>
            </a:r>
          </a:p>
          <a:p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74D44-2810-D26A-9627-0645A5B16662}"/>
              </a:ext>
            </a:extLst>
          </p:cNvPr>
          <p:cNvSpPr txBox="1"/>
          <p:nvPr/>
        </p:nvSpPr>
        <p:spPr>
          <a:xfrm>
            <a:off x="7648575" y="4848225"/>
            <a:ext cx="377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27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C9E98-D122-DADE-ED68-47F7A6A6600F}"/>
              </a:ext>
            </a:extLst>
          </p:cNvPr>
          <p:cNvSpPr txBox="1"/>
          <p:nvPr/>
        </p:nvSpPr>
        <p:spPr>
          <a:xfrm>
            <a:off x="843148" y="3863055"/>
            <a:ext cx="490711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Laser communication your conversation is short &amp; focused </a:t>
            </a:r>
          </a:p>
          <a:p>
            <a:r>
              <a:rPr lang="en-US" sz="1350" dirty="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you know the person doesn’t have much time.</a:t>
            </a:r>
            <a:endParaRPr lang="en-US" sz="1350" dirty="0">
              <a:solidFill>
                <a:srgbClr val="0F0F0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50" dirty="0"/>
          </a:p>
        </p:txBody>
      </p:sp>
      <p:pic>
        <p:nvPicPr>
          <p:cNvPr id="7" name="Picture 6" descr="A city with lights at night&#10;&#10;Description automatically generated">
            <a:extLst>
              <a:ext uri="{FF2B5EF4-FFF2-40B4-BE49-F238E27FC236}">
                <a16:creationId xmlns:a16="http://schemas.microsoft.com/office/drawing/2014/main" id="{D061BDA7-E502-DB5A-5150-7A2948CC8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15238"/>
            <a:ext cx="2832100" cy="18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673CB7-0DFA-EFDD-7857-E86665FE63D0}"/>
              </a:ext>
            </a:extLst>
          </p:cNvPr>
          <p:cNvSpPr txBox="1"/>
          <p:nvPr/>
        </p:nvSpPr>
        <p:spPr>
          <a:xfrm>
            <a:off x="336097" y="372295"/>
            <a:ext cx="60451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/>
              <a:t>Worksheet for Making a “Laser” Presentation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92BCE-2A02-5F7A-DD75-3B106C1EFE2D}"/>
              </a:ext>
            </a:extLst>
          </p:cNvPr>
          <p:cNvSpPr txBox="1"/>
          <p:nvPr/>
        </p:nvSpPr>
        <p:spPr>
          <a:xfrm>
            <a:off x="558034" y="1253230"/>
            <a:ext cx="40862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Use this worksheet to help you create a “laser” presentation for your organization or the practice where you work.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EACBF3-FC0D-782E-0947-8EBEDC319844}"/>
              </a:ext>
            </a:extLst>
          </p:cNvPr>
          <p:cNvSpPr txBox="1"/>
          <p:nvPr/>
        </p:nvSpPr>
        <p:spPr>
          <a:xfrm>
            <a:off x="723065" y="2087002"/>
            <a:ext cx="36279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/>
              <a:t>Activity: </a:t>
            </a:r>
            <a:r>
              <a:rPr lang="en-US" sz="1350"/>
              <a:t>Make a laser presentation to </a:t>
            </a:r>
          </a:p>
          <a:p>
            <a:r>
              <a:rPr lang="en-US" sz="1350"/>
              <a:t>present your personal QI project to the group</a:t>
            </a:r>
          </a:p>
        </p:txBody>
      </p:sp>
      <p:pic>
        <p:nvPicPr>
          <p:cNvPr id="4" name="Picture 3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633DFD33-E34A-3437-7C3E-8C473FE541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50" y="2809108"/>
            <a:ext cx="2943146" cy="1962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10D5B3-6A37-9FC7-E415-C52A6B346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045" y="801944"/>
            <a:ext cx="3371696" cy="381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21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C40399-B8A3-EE42-D9A4-D950149CE87B}"/>
              </a:ext>
            </a:extLst>
          </p:cNvPr>
          <p:cNvSpPr txBox="1"/>
          <p:nvPr/>
        </p:nvSpPr>
        <p:spPr>
          <a:xfrm>
            <a:off x="1112559" y="425793"/>
            <a:ext cx="69188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/>
              <a:t>Ask the Magic Question: “What are the Next Steps?”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97CBA-27ED-DB74-CFA9-2EEF75004D6B}"/>
              </a:ext>
            </a:extLst>
          </p:cNvPr>
          <p:cNvSpPr txBox="1"/>
          <p:nvPr/>
        </p:nvSpPr>
        <p:spPr>
          <a:xfrm>
            <a:off x="994924" y="1317689"/>
            <a:ext cx="7154152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Asking people their ideas on </a:t>
            </a:r>
            <a:r>
              <a:rPr lang="en-US" sz="1350" b="1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gets them to participate as your thinking partner.</a:t>
            </a:r>
          </a:p>
          <a:p>
            <a:pPr>
              <a:spcBef>
                <a:spcPts val="1125"/>
              </a:spcBef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Asking </a:t>
            </a:r>
            <a:r>
              <a:rPr lang="en-US" sz="1350" b="1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 steps </a:t>
            </a: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helps you create a “to-do” list to keep your idea moving forward.  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</a:pP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606AF-1CAA-DD81-9E62-C395808137BE}"/>
              </a:ext>
            </a:extLst>
          </p:cNvPr>
          <p:cNvSpPr txBox="1"/>
          <p:nvPr/>
        </p:nvSpPr>
        <p:spPr>
          <a:xfrm>
            <a:off x="224723" y="2775171"/>
            <a:ext cx="24650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“What do you see as the next steps for this idea?”</a:t>
            </a:r>
            <a:endParaRPr lang="en-US" sz="140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8DAB3F-393B-53EB-57BB-6E94C4D71019}"/>
              </a:ext>
            </a:extLst>
          </p:cNvPr>
          <p:cNvSpPr txBox="1"/>
          <p:nvPr/>
        </p:nvSpPr>
        <p:spPr>
          <a:xfrm>
            <a:off x="6008914" y="2784151"/>
            <a:ext cx="28298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“(Name), what do you think would be a good next step for this idea?”</a:t>
            </a:r>
            <a:endParaRPr lang="en-US" sz="1400">
              <a:solidFill>
                <a:srgbClr val="C00000"/>
              </a:solidFill>
            </a:endParaRPr>
          </a:p>
        </p:txBody>
      </p:sp>
      <p:pic>
        <p:nvPicPr>
          <p:cNvPr id="13" name="Picture 1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55ACC934-BBBA-48EB-6BBF-D12B9A5D77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197" y="2270485"/>
            <a:ext cx="3083719" cy="2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8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3CDFAA-B916-0F08-20D5-48789D30A0DE}"/>
              </a:ext>
            </a:extLst>
          </p:cNvPr>
          <p:cNvSpPr txBox="1"/>
          <p:nvPr/>
        </p:nvSpPr>
        <p:spPr>
          <a:xfrm>
            <a:off x="5234182" y="1362828"/>
            <a:ext cx="3419526" cy="28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51510">
              <a:spcAft>
                <a:spcPts val="450"/>
              </a:spcAft>
            </a:pPr>
            <a:r>
              <a:rPr lang="en-US" sz="1283" b="1"/>
              <a:t>Practice delivering a “laser” presentation</a:t>
            </a:r>
            <a:endParaRPr lang="en-US" sz="1350" b="1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ECB2F4D-F81D-24D2-6266-4231DC0672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212" y="4352543"/>
            <a:ext cx="769124" cy="364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8D76F7-9419-FD3C-A9BC-1568D0D519C9}"/>
              </a:ext>
            </a:extLst>
          </p:cNvPr>
          <p:cNvSpPr txBox="1"/>
          <p:nvPr/>
        </p:nvSpPr>
        <p:spPr>
          <a:xfrm>
            <a:off x="5259772" y="1672317"/>
            <a:ext cx="3498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/>
              <a:t>Break into groups of two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/>
              <a:t>Pick one-person to give the presentation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/>
              <a:t>You have five-minutes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8B987-5409-C695-2E49-32F54E28A374}"/>
              </a:ext>
            </a:extLst>
          </p:cNvPr>
          <p:cNvSpPr txBox="1"/>
          <p:nvPr/>
        </p:nvSpPr>
        <p:spPr>
          <a:xfrm>
            <a:off x="5234182" y="2581052"/>
            <a:ext cx="1588897" cy="28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51510">
              <a:spcAft>
                <a:spcPts val="450"/>
              </a:spcAft>
            </a:pPr>
            <a:r>
              <a:rPr lang="en-US" sz="1283" b="1"/>
              <a:t>Group discussion</a:t>
            </a:r>
            <a:endParaRPr lang="en-US" sz="135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3D719-53E2-E728-34E6-0B432888FED3}"/>
              </a:ext>
            </a:extLst>
          </p:cNvPr>
          <p:cNvSpPr txBox="1"/>
          <p:nvPr/>
        </p:nvSpPr>
        <p:spPr>
          <a:xfrm>
            <a:off x="5259772" y="2888273"/>
            <a:ext cx="3825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/>
              <a:t>What was it like to give a laser presentation?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/>
              <a:t>What did you find useful?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/>
              <a:t>What were challenges you had? </a:t>
            </a:r>
          </a:p>
          <a:p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268E8-153D-3C34-BBC9-96AAF89375A0}"/>
              </a:ext>
            </a:extLst>
          </p:cNvPr>
          <p:cNvSpPr txBox="1"/>
          <p:nvPr/>
        </p:nvSpPr>
        <p:spPr>
          <a:xfrm>
            <a:off x="472024" y="188317"/>
            <a:ext cx="5485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Practice Giving a Laser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8C9D70-199F-0C53-0E5A-3BAD6B5C581E}"/>
              </a:ext>
            </a:extLst>
          </p:cNvPr>
          <p:cNvSpPr txBox="1"/>
          <p:nvPr/>
        </p:nvSpPr>
        <p:spPr>
          <a:xfrm>
            <a:off x="323582" y="905690"/>
            <a:ext cx="46432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>
                <a:solidFill>
                  <a:srgbClr val="C00000"/>
                </a:solidFill>
                <a:latin typeface="Bradley Hand" pitchFamily="2" charset="77"/>
              </a:rPr>
              <a:t>“Here is a ”real life” story that shows why this issue is important....”</a:t>
            </a:r>
          </a:p>
        </p:txBody>
      </p:sp>
      <p:pic>
        <p:nvPicPr>
          <p:cNvPr id="13" name="Picture 12" descr="A person sitting at a table with a pen&#10;&#10;Description automatically generated">
            <a:extLst>
              <a:ext uri="{FF2B5EF4-FFF2-40B4-BE49-F238E27FC236}">
                <a16:creationId xmlns:a16="http://schemas.microsoft.com/office/drawing/2014/main" id="{470D7392-1850-385D-4358-AD4683E85D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23" y="1672317"/>
            <a:ext cx="4260521" cy="284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4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E77D4-1ACA-ABD4-943E-FA0CD4E87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extLst>
              <a:ext uri="{FF2B5EF4-FFF2-40B4-BE49-F238E27FC236}">
                <a16:creationId xmlns:a16="http://schemas.microsoft.com/office/drawing/2014/main" id="{4BB378F4-B792-4121-8869-9149FC5BD5F9}"/>
              </a:ext>
            </a:extLst>
          </p:cNvPr>
          <p:cNvSpPr/>
          <p:nvPr/>
        </p:nvSpPr>
        <p:spPr>
          <a:xfrm rot="20064468">
            <a:off x="4408940" y="1116101"/>
            <a:ext cx="1063487" cy="1192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DCACAE-6ED7-B9E9-816D-D9927FD0485A}"/>
              </a:ext>
            </a:extLst>
          </p:cNvPr>
          <p:cNvSpPr txBox="1"/>
          <p:nvPr/>
        </p:nvSpPr>
        <p:spPr>
          <a:xfrm>
            <a:off x="5440808" y="576712"/>
            <a:ext cx="20874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/>
              <a:t>Root cause analysis </a:t>
            </a:r>
          </a:p>
          <a:p>
            <a:r>
              <a:rPr lang="en-US" sz="1500" b="1"/>
              <a:t>with the The 5 Whys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16F70-0435-9DC4-2B3F-2950ABD57608}"/>
              </a:ext>
            </a:extLst>
          </p:cNvPr>
          <p:cNvSpPr txBox="1"/>
          <p:nvPr/>
        </p:nvSpPr>
        <p:spPr>
          <a:xfrm>
            <a:off x="222675" y="2774049"/>
            <a:ext cx="1594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/>
              <a:t>Creating a 5-part QI goal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953AFC-583F-F3D2-028C-7B2D195B8CA3}"/>
              </a:ext>
            </a:extLst>
          </p:cNvPr>
          <p:cNvSpPr txBox="1"/>
          <p:nvPr/>
        </p:nvSpPr>
        <p:spPr>
          <a:xfrm>
            <a:off x="7191252" y="3546352"/>
            <a:ext cx="17876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</a:rPr>
              <a:t>Process mapping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E353AFF9-BA7C-D891-AA29-1A60105D3F36}"/>
              </a:ext>
            </a:extLst>
          </p:cNvPr>
          <p:cNvSpPr/>
          <p:nvPr/>
        </p:nvSpPr>
        <p:spPr>
          <a:xfrm rot="2150782">
            <a:off x="5641380" y="3628148"/>
            <a:ext cx="1063487" cy="119270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3BC97-FDA9-DD53-E66D-895497E1A8DA}"/>
              </a:ext>
            </a:extLst>
          </p:cNvPr>
          <p:cNvSpPr txBox="1"/>
          <p:nvPr/>
        </p:nvSpPr>
        <p:spPr>
          <a:xfrm>
            <a:off x="7478561" y="1593342"/>
            <a:ext cx="1502765" cy="81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/>
              <a:t>“Laser” presentation</a:t>
            </a:r>
          </a:p>
          <a:p>
            <a:r>
              <a:rPr lang="en-US" sz="1500" b="1"/>
              <a:t> skills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A273A5-BDA0-5426-24EF-1D0976A7F4D1}"/>
              </a:ext>
            </a:extLst>
          </p:cNvPr>
          <p:cNvSpPr txBox="1"/>
          <p:nvPr/>
        </p:nvSpPr>
        <p:spPr>
          <a:xfrm>
            <a:off x="78500" y="429382"/>
            <a:ext cx="2843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/>
              <a:t>American Diabetes Association tools</a:t>
            </a: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35D91615-B571-BF19-026F-0DCBF4ACFBB0}"/>
              </a:ext>
            </a:extLst>
          </p:cNvPr>
          <p:cNvSpPr/>
          <p:nvPr/>
        </p:nvSpPr>
        <p:spPr>
          <a:xfrm rot="7380162">
            <a:off x="2099492" y="3903434"/>
            <a:ext cx="1063487" cy="119270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 descr="A backpack and boots on a wooden surface&#10;&#10;Description automatically generated">
            <a:extLst>
              <a:ext uri="{FF2B5EF4-FFF2-40B4-BE49-F238E27FC236}">
                <a16:creationId xmlns:a16="http://schemas.microsoft.com/office/drawing/2014/main" id="{749360A1-437D-2CBD-7D14-5B496B4653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952" y="1464129"/>
            <a:ext cx="4914900" cy="3276600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8A763139-BB6A-8775-FD0A-74C494F7F381}"/>
              </a:ext>
            </a:extLst>
          </p:cNvPr>
          <p:cNvSpPr txBox="1"/>
          <p:nvPr/>
        </p:nvSpPr>
        <p:spPr>
          <a:xfrm>
            <a:off x="70659" y="3690850"/>
            <a:ext cx="184542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cs typeface="Arial"/>
              </a:rPr>
              <a:t>Brainstorming</a:t>
            </a:r>
            <a:endParaRPr lang="en-US" b="1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DBA47BD-A14B-F12B-0117-DC47832583CB}"/>
              </a:ext>
            </a:extLst>
          </p:cNvPr>
          <p:cNvSpPr/>
          <p:nvPr/>
        </p:nvSpPr>
        <p:spPr>
          <a:xfrm rot="19800000">
            <a:off x="1538074" y="3120400"/>
            <a:ext cx="1569026" cy="1974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5CEBD38F-F534-6C4B-A04D-560C15E62EA2}"/>
              </a:ext>
            </a:extLst>
          </p:cNvPr>
          <p:cNvSpPr/>
          <p:nvPr/>
        </p:nvSpPr>
        <p:spPr>
          <a:xfrm>
            <a:off x="6535511" y="3657600"/>
            <a:ext cx="602116" cy="11225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64671CAC-7BDE-8E78-3219-F4A0448A320A}"/>
              </a:ext>
            </a:extLst>
          </p:cNvPr>
          <p:cNvSpPr/>
          <p:nvPr/>
        </p:nvSpPr>
        <p:spPr>
          <a:xfrm rot="20940000">
            <a:off x="6255442" y="2086561"/>
            <a:ext cx="1161678" cy="20985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20ABE4FC-278A-A444-7FFA-3B308383F8FE}"/>
              </a:ext>
            </a:extLst>
          </p:cNvPr>
          <p:cNvSpPr/>
          <p:nvPr/>
        </p:nvSpPr>
        <p:spPr>
          <a:xfrm rot="12440281">
            <a:off x="2431535" y="1180548"/>
            <a:ext cx="1080035" cy="21525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0D4D8655-1D12-4D86-0335-27E6779B8C73}"/>
              </a:ext>
            </a:extLst>
          </p:cNvPr>
          <p:cNvSpPr/>
          <p:nvPr/>
        </p:nvSpPr>
        <p:spPr>
          <a:xfrm rot="19258603">
            <a:off x="1597653" y="2686917"/>
            <a:ext cx="430029" cy="14773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09962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black shirt&#10;&#10;Description automatically generated">
            <a:extLst>
              <a:ext uri="{FF2B5EF4-FFF2-40B4-BE49-F238E27FC236}">
                <a16:creationId xmlns:a16="http://schemas.microsoft.com/office/drawing/2014/main" id="{521E84E0-7463-17EA-1D5A-61FBAA662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1"/>
            <a:ext cx="9143985" cy="5143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47BEA7-0510-3036-0A42-3D7EE4670633}"/>
              </a:ext>
            </a:extLst>
          </p:cNvPr>
          <p:cNvSpPr txBox="1"/>
          <p:nvPr/>
        </p:nvSpPr>
        <p:spPr>
          <a:xfrm>
            <a:off x="1077686" y="2490162"/>
            <a:ext cx="6858000" cy="8237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>
                <a:solidFill>
                  <a:srgbClr val="FFFFFF"/>
                </a:solidFill>
                <a:hlinkClick r:id="rId3"/>
              </a:rPr>
              <a:t>https://vimeo.com/861403610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A468FB-0841-A9BE-2759-7E155402DE24}"/>
              </a:ext>
            </a:extLst>
          </p:cNvPr>
          <p:cNvSpPr txBox="1"/>
          <p:nvPr/>
        </p:nvSpPr>
        <p:spPr>
          <a:xfrm>
            <a:off x="1968338" y="590303"/>
            <a:ext cx="5207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The American Diabetes Association Provides:</a:t>
            </a:r>
          </a:p>
          <a:p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F53E7-3330-3B3E-85F0-DDD7A1448767}"/>
              </a:ext>
            </a:extLst>
          </p:cNvPr>
          <p:cNvSpPr txBox="1"/>
          <p:nvPr/>
        </p:nvSpPr>
        <p:spPr>
          <a:xfrm>
            <a:off x="1076013" y="1287732"/>
            <a:ext cx="2300694" cy="3208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b="1"/>
              <a:t>Resources &amp; Training for:</a:t>
            </a:r>
          </a:p>
          <a:p>
            <a:pPr algn="ctr"/>
            <a:endParaRPr lang="en-US" sz="1350"/>
          </a:p>
          <a:p>
            <a:pPr algn="ctr"/>
            <a:r>
              <a:rPr lang="en-US" sz="1350"/>
              <a:t> </a:t>
            </a:r>
          </a:p>
          <a:p>
            <a:pPr algn="ctr"/>
            <a:r>
              <a:rPr lang="en-US" sz="1350"/>
              <a:t>CHWs</a:t>
            </a:r>
          </a:p>
          <a:p>
            <a:pPr algn="ctr"/>
            <a:endParaRPr lang="en-US" sz="1350"/>
          </a:p>
          <a:p>
            <a:pPr algn="ctr"/>
            <a:r>
              <a:rPr lang="en-US" sz="1350"/>
              <a:t>Clinicians</a:t>
            </a:r>
          </a:p>
          <a:p>
            <a:pPr algn="ctr"/>
            <a:endParaRPr lang="en-US" sz="1350"/>
          </a:p>
          <a:p>
            <a:pPr algn="ctr"/>
            <a:r>
              <a:rPr lang="en-US" sz="1350"/>
              <a:t>Patients</a:t>
            </a:r>
          </a:p>
          <a:p>
            <a:pPr algn="ctr"/>
            <a:endParaRPr lang="en-US" sz="1350"/>
          </a:p>
          <a:p>
            <a:pPr algn="ctr"/>
            <a:r>
              <a:rPr lang="en-US" sz="1350"/>
              <a:t>Schools </a:t>
            </a:r>
          </a:p>
          <a:p>
            <a:pPr algn="ctr"/>
            <a:endParaRPr lang="en-US" sz="1350"/>
          </a:p>
          <a:p>
            <a:pPr algn="ctr"/>
            <a:r>
              <a:rPr lang="en-US" sz="1350"/>
              <a:t>Parents &amp; Families</a:t>
            </a:r>
          </a:p>
          <a:p>
            <a:pPr algn="ctr"/>
            <a:endParaRPr lang="en-US" sz="1350"/>
          </a:p>
          <a:p>
            <a:pPr algn="ctr"/>
            <a:r>
              <a:rPr lang="en-US" sz="1350"/>
              <a:t>Policy makers</a:t>
            </a:r>
          </a:p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A8728-B49C-2A2A-2B93-2446A5ED1143}"/>
              </a:ext>
            </a:extLst>
          </p:cNvPr>
          <p:cNvSpPr txBox="1"/>
          <p:nvPr/>
        </p:nvSpPr>
        <p:spPr>
          <a:xfrm>
            <a:off x="4051883" y="1287731"/>
            <a:ext cx="4144276" cy="3208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/>
              <a:t> </a:t>
            </a:r>
            <a:r>
              <a:rPr lang="en-US" sz="1350" b="1"/>
              <a:t>About: </a:t>
            </a:r>
          </a:p>
          <a:p>
            <a:pPr algn="ctr"/>
            <a:endParaRPr lang="en-US" sz="1350"/>
          </a:p>
          <a:p>
            <a:pPr algn="ctr"/>
            <a:r>
              <a:rPr lang="en-US" sz="1350"/>
              <a:t>Type 1 Diabetes, </a:t>
            </a:r>
          </a:p>
          <a:p>
            <a:pPr algn="ctr"/>
            <a:endParaRPr lang="en-US" sz="1350"/>
          </a:p>
          <a:p>
            <a:pPr algn="ctr"/>
            <a:r>
              <a:rPr lang="en-US" sz="1350"/>
              <a:t>Type 2 Diabetes,  </a:t>
            </a:r>
          </a:p>
          <a:p>
            <a:pPr algn="ctr"/>
            <a:endParaRPr lang="en-US" sz="1350"/>
          </a:p>
          <a:p>
            <a:pPr algn="ctr"/>
            <a:r>
              <a:rPr lang="en-US" sz="1350"/>
              <a:t>Gestational Diabetes </a:t>
            </a:r>
          </a:p>
          <a:p>
            <a:pPr algn="ctr"/>
            <a:endParaRPr lang="en-US" sz="1350"/>
          </a:p>
          <a:p>
            <a:pPr algn="ctr"/>
            <a:r>
              <a:rPr lang="en-US" sz="1350"/>
              <a:t>Chronic Kidney Disease,</a:t>
            </a:r>
          </a:p>
          <a:p>
            <a:pPr algn="ctr"/>
            <a:endParaRPr lang="en-US" sz="1350"/>
          </a:p>
          <a:p>
            <a:pPr algn="ctr"/>
            <a:r>
              <a:rPr lang="en-US" sz="1350"/>
              <a:t>And  </a:t>
            </a:r>
          </a:p>
          <a:p>
            <a:pPr algn="ctr"/>
            <a:endParaRPr lang="en-US" sz="1350"/>
          </a:p>
          <a:p>
            <a:pPr algn="ctr"/>
            <a:r>
              <a:rPr lang="en-US" sz="1350"/>
              <a:t>Heart Disease with The American Heart Association</a:t>
            </a:r>
          </a:p>
          <a:p>
            <a:pPr algn="ctr"/>
            <a:r>
              <a:rPr lang="en-US" sz="1350"/>
              <a:t>In Know Diabetes By Heart</a:t>
            </a:r>
          </a:p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99181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5E85EC-C18D-B83A-32BC-F5DBB5879D0B}"/>
              </a:ext>
            </a:extLst>
          </p:cNvPr>
          <p:cNvSpPr txBox="1"/>
          <p:nvPr/>
        </p:nvSpPr>
        <p:spPr>
          <a:xfrm>
            <a:off x="4094643" y="1318074"/>
            <a:ext cx="4499130" cy="2507351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900" b="1">
                <a:latin typeface="+mj-lt"/>
                <a:ea typeface="+mj-ea"/>
                <a:cs typeface="+mj-cs"/>
              </a:rPr>
              <a:t>The ADA and its Expert Partners Define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900" b="1">
                <a:latin typeface="+mj-lt"/>
                <a:ea typeface="+mj-ea"/>
                <a:cs typeface="+mj-cs"/>
              </a:rPr>
              <a:t>Standards of Care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900" b="1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900" b="1">
                <a:latin typeface="+mj-lt"/>
                <a:ea typeface="+mj-ea"/>
                <a:cs typeface="+mj-cs"/>
              </a:rPr>
              <a:t>=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900" b="1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900" b="1">
                <a:latin typeface="+mj-lt"/>
                <a:ea typeface="+mj-ea"/>
                <a:cs typeface="+mj-cs"/>
              </a:rPr>
              <a:t>“Good Care” for Diabetes</a:t>
            </a:r>
          </a:p>
        </p:txBody>
      </p:sp>
      <p:pic>
        <p:nvPicPr>
          <p:cNvPr id="4" name="Picture 3" descr="A black rectangular frame with a black border with a red and white design on it&#10;&#10;Description automatically generated">
            <a:extLst>
              <a:ext uri="{FF2B5EF4-FFF2-40B4-BE49-F238E27FC236}">
                <a16:creationId xmlns:a16="http://schemas.microsoft.com/office/drawing/2014/main" id="{6E4C785C-AD50-E293-C55E-3A157D0B0A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" y="7"/>
            <a:ext cx="3744739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4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A65FA-B8EA-E6AD-B2AB-B5F445ACC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B0A0E-A08C-9083-7880-34EC187B1B38}"/>
              </a:ext>
            </a:extLst>
          </p:cNvPr>
          <p:cNvSpPr txBox="1"/>
          <p:nvPr/>
        </p:nvSpPr>
        <p:spPr>
          <a:xfrm>
            <a:off x="4307506" y="1559263"/>
            <a:ext cx="4507965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469979">
              <a:spcAft>
                <a:spcPts val="347"/>
              </a:spcAft>
            </a:pPr>
            <a:r>
              <a:rPr lang="en-US" sz="1200">
                <a:solidFill>
                  <a:srgbClr val="FF0000"/>
                </a:solidFill>
                <a:ea typeface="+mn-lt"/>
                <a:cs typeface="+mn-lt"/>
                <a:hlinkClick r:id="rId2"/>
              </a:rPr>
              <a:t>https://professional.diabetes.org/clinical-support/chw-resources</a:t>
            </a:r>
            <a:r>
              <a:rPr lang="en-US" sz="1200">
                <a:solidFill>
                  <a:srgbClr val="FF0000"/>
                </a:solidFill>
                <a:ea typeface="+mn-lt"/>
                <a:cs typeface="+mn-lt"/>
              </a:rPr>
              <a:t> </a:t>
            </a:r>
            <a:endParaRPr lang="en-US" sz="1400">
              <a:cs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584D1-55D1-8848-865A-814C6440F0B8}"/>
              </a:ext>
            </a:extLst>
          </p:cNvPr>
          <p:cNvSpPr txBox="1"/>
          <p:nvPr/>
        </p:nvSpPr>
        <p:spPr>
          <a:xfrm>
            <a:off x="4336706" y="1259578"/>
            <a:ext cx="44775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/>
              <a:t>American Diabetes Association resources for CHWs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CF3E0-408A-86B0-7641-A1B3F15486E6}"/>
              </a:ext>
            </a:extLst>
          </p:cNvPr>
          <p:cNvSpPr txBox="1"/>
          <p:nvPr/>
        </p:nvSpPr>
        <p:spPr>
          <a:xfrm>
            <a:off x="4336706" y="633788"/>
            <a:ext cx="44775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/>
              <a:t>Resources You Can Use From the ADA Website</a:t>
            </a:r>
          </a:p>
        </p:txBody>
      </p:sp>
      <p:pic>
        <p:nvPicPr>
          <p:cNvPr id="7" name="Picture 6" descr="A plate of food with a diagram&#10;&#10;Description automatically generated">
            <a:extLst>
              <a:ext uri="{FF2B5EF4-FFF2-40B4-BE49-F238E27FC236}">
                <a16:creationId xmlns:a16="http://schemas.microsoft.com/office/drawing/2014/main" id="{D8D6A11B-609C-2B91-405E-759FEDFF91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061" y="1912652"/>
            <a:ext cx="2606657" cy="1760594"/>
          </a:xfrm>
          <a:prstGeom prst="rect">
            <a:avLst/>
          </a:prstGeom>
        </p:spPr>
      </p:pic>
      <p:pic>
        <p:nvPicPr>
          <p:cNvPr id="8" name="Picture 7" descr="A poster with a variety of foods on it&#10;&#10;Description automatically generated">
            <a:extLst>
              <a:ext uri="{FF2B5EF4-FFF2-40B4-BE49-F238E27FC236}">
                <a16:creationId xmlns:a16="http://schemas.microsoft.com/office/drawing/2014/main" id="{D1555A41-E1D5-7E01-1B52-1F25AD0120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844" y="3085188"/>
            <a:ext cx="2952750" cy="1910272"/>
          </a:xfrm>
          <a:prstGeom prst="rect">
            <a:avLst/>
          </a:prstGeom>
        </p:spPr>
      </p:pic>
      <p:pic>
        <p:nvPicPr>
          <p:cNvPr id="4" name="Picture 3" descr="A red and white page with text&#10;&#10;Description automatically generated">
            <a:extLst>
              <a:ext uri="{FF2B5EF4-FFF2-40B4-BE49-F238E27FC236}">
                <a16:creationId xmlns:a16="http://schemas.microsoft.com/office/drawing/2014/main" id="{6D2B1E7C-9CAE-812F-4045-47730B52A5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70" y="237590"/>
            <a:ext cx="3413497" cy="46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2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DAEBA3-32B6-B2F1-DEC9-501A50827677}"/>
              </a:ext>
            </a:extLst>
          </p:cNvPr>
          <p:cNvSpPr txBox="1"/>
          <p:nvPr/>
        </p:nvSpPr>
        <p:spPr>
          <a:xfrm>
            <a:off x="462420" y="2451421"/>
            <a:ext cx="4257643" cy="21262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en-US" sz="1350" b="1">
                <a:solidFill>
                  <a:srgbClr val="0F0F0F"/>
                </a:solidFill>
                <a:latin typeface="Arial"/>
                <a:ea typeface="Calibri"/>
                <a:cs typeface="Times New Roman"/>
              </a:rPr>
              <a:t>Option 2</a:t>
            </a:r>
            <a:r>
              <a:rPr lang="en-US" sz="1350">
                <a:solidFill>
                  <a:srgbClr val="0F0F0F"/>
                </a:solidFill>
                <a:latin typeface="Arial"/>
                <a:ea typeface="Calibri"/>
                <a:cs typeface="Times New Roman"/>
              </a:rPr>
              <a:t>:  Participants take 5 minutes and look at ADA resources on their phone.</a:t>
            </a:r>
          </a:p>
          <a:p>
            <a:r>
              <a:rPr lang="en-US" sz="1350" i="1">
                <a:solidFill>
                  <a:srgbClr val="0F0F0F"/>
                </a:solidFill>
                <a:latin typeface="Arial"/>
                <a:ea typeface="Calibri"/>
                <a:cs typeface="Times New Roman"/>
              </a:rPr>
              <a:t>Go to this URL and explore resources on your own</a:t>
            </a:r>
            <a:endParaRPr lang="en-US" sz="1350" i="1">
              <a:solidFill>
                <a:srgbClr val="0F0F0F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>
                <a:solidFill>
                  <a:srgbClr val="0F0F0F"/>
                </a:solidFill>
                <a:ea typeface="+mn-lt"/>
                <a:cs typeface="+mn-lt"/>
                <a:hlinkClick r:id="rId2"/>
              </a:rPr>
              <a:t>https://professional.diabetes.org/clinical-support/chw-resources</a:t>
            </a:r>
            <a:r>
              <a:rPr lang="en-US" sz="1400">
                <a:solidFill>
                  <a:srgbClr val="0F0F0F"/>
                </a:solidFill>
                <a:ea typeface="+mn-lt"/>
                <a:cs typeface="+mn-lt"/>
              </a:rPr>
              <a:t>  </a:t>
            </a:r>
            <a:r>
              <a:rPr lang="en-US" sz="1350">
                <a:solidFill>
                  <a:srgbClr val="0F0F0F"/>
                </a:solidFill>
                <a:ea typeface="+mn-lt"/>
                <a:cs typeface="+mn-lt"/>
              </a:rPr>
              <a:t> </a:t>
            </a:r>
            <a:endParaRPr lang="en-US" sz="1350" i="1">
              <a:solidFill>
                <a:srgbClr val="0F0F0F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13995" indent="-213995">
              <a:spcBef>
                <a:spcPts val="1125"/>
              </a:spcBef>
              <a:spcAft>
                <a:spcPts val="1125"/>
              </a:spcAft>
              <a:buFont typeface="Wingdings" pitchFamily="2" charset="2"/>
              <a:buChar char="Ø"/>
            </a:pPr>
            <a:r>
              <a:rPr lang="en-US" sz="1350" i="1">
                <a:solidFill>
                  <a:srgbClr val="0F0F0F"/>
                </a:solidFill>
                <a:latin typeface="Arial"/>
                <a:ea typeface="Calibri"/>
                <a:cs typeface="Times New Roman"/>
              </a:rPr>
              <a:t>What resource/s did you find?</a:t>
            </a:r>
            <a:endParaRPr lang="en-US" sz="1200">
              <a:latin typeface="Arial"/>
              <a:ea typeface="Calibri"/>
              <a:cs typeface="Times New Roman"/>
            </a:endParaRPr>
          </a:p>
          <a:p>
            <a:pPr marL="213995" indent="-213995">
              <a:spcBef>
                <a:spcPts val="1125"/>
              </a:spcBef>
              <a:spcAft>
                <a:spcPts val="1125"/>
              </a:spcAft>
              <a:buFont typeface="Wingdings" pitchFamily="2" charset="2"/>
              <a:buChar char="Ø"/>
            </a:pPr>
            <a:r>
              <a:rPr lang="en-US" sz="1350" i="1">
                <a:solidFill>
                  <a:srgbClr val="0F0F0F"/>
                </a:solidFill>
                <a:latin typeface="Arial"/>
                <a:ea typeface="Calibri"/>
                <a:cs typeface="Times New Roman"/>
              </a:rPr>
              <a:t>How might you or your organization use it?</a:t>
            </a:r>
            <a:r>
              <a:rPr lang="en-US" sz="1350" i="1">
                <a:solidFill>
                  <a:srgbClr val="0F0F0F"/>
                </a:solidFill>
                <a:latin typeface="Calibri"/>
                <a:ea typeface="Calibri"/>
                <a:cs typeface="Times New Roman"/>
              </a:rPr>
              <a:t> </a:t>
            </a:r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34E358-A8A3-9D28-176A-C137D8F09497}"/>
              </a:ext>
            </a:extLst>
          </p:cNvPr>
          <p:cNvSpPr txBox="1"/>
          <p:nvPr/>
        </p:nvSpPr>
        <p:spPr>
          <a:xfrm>
            <a:off x="1662136" y="357380"/>
            <a:ext cx="60612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/>
              <a:t>Exercise: Access Resources on ADA website and Report Out (Optional)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18237-CCBE-2340-60D3-B73EBCC1AD49}"/>
              </a:ext>
            </a:extLst>
          </p:cNvPr>
          <p:cNvSpPr txBox="1"/>
          <p:nvPr/>
        </p:nvSpPr>
        <p:spPr>
          <a:xfrm>
            <a:off x="462419" y="840658"/>
            <a:ext cx="3964598" cy="1377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/>
              <a:t>Option 1</a:t>
            </a:r>
            <a:r>
              <a:rPr lang="en-US" sz="1400"/>
              <a:t>. Navigate there on the presentation and view together</a:t>
            </a:r>
            <a:endParaRPr lang="en-US" sz="1400">
              <a:cs typeface="Arial"/>
            </a:endParaRPr>
          </a:p>
          <a:p>
            <a:endParaRPr lang="en-US" sz="1400" i="1">
              <a:solidFill>
                <a:srgbClr val="0F0F0F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i="1">
                <a:solidFill>
                  <a:srgbClr val="0F0F0F"/>
                </a:solidFill>
                <a:latin typeface="Arial"/>
                <a:ea typeface="Calibri"/>
                <a:cs typeface="Times New Roman"/>
              </a:rPr>
              <a:t>Go to: </a:t>
            </a:r>
            <a:r>
              <a:rPr lang="en-US" sz="1400">
                <a:solidFill>
                  <a:srgbClr val="0F0F0F"/>
                </a:solidFill>
                <a:ea typeface="+mn-lt"/>
                <a:cs typeface="+mn-lt"/>
                <a:hlinkClick r:id="rId2"/>
              </a:rPr>
              <a:t>https://professional.diabetes.org/clinical-support/chw-resources</a:t>
            </a:r>
            <a:endParaRPr lang="en-US" sz="1400" i="1">
              <a:solidFill>
                <a:srgbClr val="0F0F0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5D0CBB-D670-7956-0518-91A5B8025916}"/>
              </a:ext>
            </a:extLst>
          </p:cNvPr>
          <p:cNvSpPr txBox="1"/>
          <p:nvPr/>
        </p:nvSpPr>
        <p:spPr>
          <a:xfrm>
            <a:off x="1892830" y="2177714"/>
            <a:ext cx="444352" cy="30008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350" b="1"/>
              <a:t>OR</a:t>
            </a:r>
          </a:p>
        </p:txBody>
      </p:sp>
      <p:pic>
        <p:nvPicPr>
          <p:cNvPr id="5" name="Picture 4" descr="A red and white page with text&#10;&#10;Description automatically generated">
            <a:extLst>
              <a:ext uri="{FF2B5EF4-FFF2-40B4-BE49-F238E27FC236}">
                <a16:creationId xmlns:a16="http://schemas.microsoft.com/office/drawing/2014/main" id="{BEA78484-9457-2881-3B84-AD1DF6B2ED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91" r="-1031"/>
          <a:stretch/>
        </p:blipFill>
        <p:spPr>
          <a:xfrm>
            <a:off x="4688816" y="842970"/>
            <a:ext cx="3448706" cy="37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6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02C6FE-8816-FD1C-0194-B522AC501F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68920" y="2307771"/>
            <a:ext cx="1824038" cy="1432123"/>
          </a:xfrm>
        </p:spPr>
        <p:txBody>
          <a:bodyPr/>
          <a:lstStyle/>
          <a:p>
            <a:r>
              <a:rPr lang="en-US" sz="1400" dirty="0">
                <a:solidFill>
                  <a:srgbClr val="0F0F0F"/>
                </a:solidFill>
                <a:ea typeface="Calibri" panose="020F0502020204030204" pitchFamily="34" charset="0"/>
              </a:rPr>
              <a:t>Describe two resources available from the American Diabetes Association that you are interested in using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3352D20-8F54-7CEC-2F2F-C3B77202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Objectives: At the end of Module 3, you will be able to: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91660-A615-AF15-140E-A9A66BF14A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0440" y="2307771"/>
            <a:ext cx="1824038" cy="1432123"/>
          </a:xfrm>
        </p:spPr>
        <p:txBody>
          <a:bodyPr/>
          <a:lstStyle/>
          <a:p>
            <a:r>
              <a:rPr lang="en-US" sz="1400" dirty="0"/>
              <a:t>Describe people at your organization you might work with on QI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227A26-3124-DCFF-07B0-DA0A2E41224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54600" y="2307771"/>
            <a:ext cx="1824038" cy="1432123"/>
          </a:xfrm>
        </p:spPr>
        <p:txBody>
          <a:bodyPr/>
          <a:lstStyle/>
          <a:p>
            <a:r>
              <a:rPr lang="en-US" sz="1400" dirty="0"/>
              <a:t>Use laser communication to share your QI ideas with your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90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inting at a white board&#10;&#10;Description automatically generated">
            <a:extLst>
              <a:ext uri="{FF2B5EF4-FFF2-40B4-BE49-F238E27FC236}">
                <a16:creationId xmlns:a16="http://schemas.microsoft.com/office/drawing/2014/main" id="{4E75DCE3-E6B7-A62F-4EF6-E143BCAC6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33" y="1027061"/>
            <a:ext cx="7022338" cy="3936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AF7F10-E0D7-F3FF-E6BD-C5C07D1A53CE}"/>
              </a:ext>
            </a:extLst>
          </p:cNvPr>
          <p:cNvSpPr/>
          <p:nvPr/>
        </p:nvSpPr>
        <p:spPr>
          <a:xfrm>
            <a:off x="166003" y="3320056"/>
            <a:ext cx="5328138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BAB7C5-D5A1-6678-D3F7-821A06DE539E}"/>
              </a:ext>
            </a:extLst>
          </p:cNvPr>
          <p:cNvSpPr txBox="1"/>
          <p:nvPr/>
        </p:nvSpPr>
        <p:spPr>
          <a:xfrm>
            <a:off x="1441976" y="482071"/>
            <a:ext cx="62600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/>
              <a:t>Exercise: Become a Professional Member of the ADA as a CHW (Optional)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9EEAF-D9FA-3F2A-CEF9-CF093D269AC0}"/>
              </a:ext>
            </a:extLst>
          </p:cNvPr>
          <p:cNvSpPr txBox="1"/>
          <p:nvPr/>
        </p:nvSpPr>
        <p:spPr>
          <a:xfrm>
            <a:off x="211543" y="3365633"/>
            <a:ext cx="5248728" cy="78996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en-US" sz="135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Visit </a:t>
            </a:r>
            <a:r>
              <a:rPr lang="en-US" sz="1350" b="1">
                <a:solidFill>
                  <a:schemeClr val="bg1"/>
                </a:solidFill>
                <a:ea typeface="+mn-lt"/>
                <a:cs typeface="+mn-lt"/>
              </a:rPr>
              <a:t>https://professional.diabetes.org/membership</a:t>
            </a:r>
            <a:r>
              <a:rPr lang="en-US" sz="135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  </a:t>
            </a:r>
            <a:endParaRPr lang="en-US" sz="1200" b="1">
              <a:solidFill>
                <a:schemeClr val="bg1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en-US" sz="1350" b="1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Then scroll down and select: “Community Health Workers”</a:t>
            </a:r>
            <a:endParaRPr lang="en-US" sz="1200" b="1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9585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CAED0-13D9-777D-567A-643D1E1D4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ackpack and boots on a wooden surface&#10;&#10;Description automatically generated">
            <a:extLst>
              <a:ext uri="{FF2B5EF4-FFF2-40B4-BE49-F238E27FC236}">
                <a16:creationId xmlns:a16="http://schemas.microsoft.com/office/drawing/2014/main" id="{FCBBAE01-0B0E-2727-114A-53A996AA8D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8618" y="1073465"/>
            <a:ext cx="4631635" cy="3692348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C3F5643B-ACF2-3C4F-88D4-F209DA934DF8}"/>
              </a:ext>
            </a:extLst>
          </p:cNvPr>
          <p:cNvSpPr/>
          <p:nvPr/>
        </p:nvSpPr>
        <p:spPr>
          <a:xfrm rot="20064468">
            <a:off x="4227202" y="1099922"/>
            <a:ext cx="1063487" cy="1192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3B947-A300-C7EA-D30D-27919B960291}"/>
              </a:ext>
            </a:extLst>
          </p:cNvPr>
          <p:cNvSpPr txBox="1"/>
          <p:nvPr/>
        </p:nvSpPr>
        <p:spPr>
          <a:xfrm>
            <a:off x="5264281" y="587184"/>
            <a:ext cx="20874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/>
              <a:t>Root cause analysis </a:t>
            </a:r>
          </a:p>
          <a:p>
            <a:r>
              <a:rPr lang="en-US" sz="1500" b="1"/>
              <a:t>with the The 5 Whys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02125-FBBB-B001-A971-A45D79862CFB}"/>
              </a:ext>
            </a:extLst>
          </p:cNvPr>
          <p:cNvSpPr txBox="1"/>
          <p:nvPr/>
        </p:nvSpPr>
        <p:spPr>
          <a:xfrm>
            <a:off x="273271" y="2882790"/>
            <a:ext cx="1542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/>
              <a:t>Creating a 5-part QI goal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E5B928A-09AA-F26A-14C7-9CE7C92E3E06}"/>
              </a:ext>
            </a:extLst>
          </p:cNvPr>
          <p:cNvSpPr/>
          <p:nvPr/>
        </p:nvSpPr>
        <p:spPr>
          <a:xfrm rot="20220000">
            <a:off x="1428510" y="2616262"/>
            <a:ext cx="696295" cy="12732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83FC1-ED9D-E662-F96E-EF1E628A41A9}"/>
              </a:ext>
            </a:extLst>
          </p:cNvPr>
          <p:cNvSpPr txBox="1"/>
          <p:nvPr/>
        </p:nvSpPr>
        <p:spPr>
          <a:xfrm>
            <a:off x="6883101" y="3424372"/>
            <a:ext cx="22636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/>
              <a:t>Gathering stories and numbers (data) </a:t>
            </a:r>
          </a:p>
          <a:p>
            <a:r>
              <a:rPr lang="en-US" sz="1500" b="1"/>
              <a:t>about the quality issue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BEC97309-35F6-25C5-17EF-885A23C6598D}"/>
              </a:ext>
            </a:extLst>
          </p:cNvPr>
          <p:cNvSpPr/>
          <p:nvPr/>
        </p:nvSpPr>
        <p:spPr>
          <a:xfrm rot="780000" flipV="1">
            <a:off x="6503648" y="3727415"/>
            <a:ext cx="419250" cy="182064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C3F3CBAC-BAD0-AC41-9882-987070D04F54}"/>
              </a:ext>
            </a:extLst>
          </p:cNvPr>
          <p:cNvSpPr/>
          <p:nvPr/>
        </p:nvSpPr>
        <p:spPr>
          <a:xfrm>
            <a:off x="5682697" y="1824838"/>
            <a:ext cx="1673986" cy="18962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C2682-B53A-1889-FBD3-02C0149E54E3}"/>
              </a:ext>
            </a:extLst>
          </p:cNvPr>
          <p:cNvSpPr txBox="1"/>
          <p:nvPr/>
        </p:nvSpPr>
        <p:spPr>
          <a:xfrm>
            <a:off x="7565937" y="1559092"/>
            <a:ext cx="14119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/>
              <a:t>“Laser” presentation</a:t>
            </a:r>
          </a:p>
          <a:p>
            <a:r>
              <a:rPr lang="en-US" sz="1500" b="1"/>
              <a:t> skills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8C084C73-054E-9D47-9F38-F7BA46D10D42}"/>
              </a:ext>
            </a:extLst>
          </p:cNvPr>
          <p:cNvSpPr/>
          <p:nvPr/>
        </p:nvSpPr>
        <p:spPr>
          <a:xfrm rot="12440281">
            <a:off x="1848556" y="1592174"/>
            <a:ext cx="1032075" cy="19336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 descr="A close-up of a card&#10;&#10;Description automatically generated">
            <a:extLst>
              <a:ext uri="{FF2B5EF4-FFF2-40B4-BE49-F238E27FC236}">
                <a16:creationId xmlns:a16="http://schemas.microsoft.com/office/drawing/2014/main" id="{6CF11778-FDFF-E5E6-36F5-06BA4A475E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3" y="578740"/>
            <a:ext cx="1676400" cy="952500"/>
          </a:xfrm>
          <a:prstGeom prst="rect">
            <a:avLst/>
          </a:prstGeom>
        </p:spPr>
      </p:pic>
      <p:pic>
        <p:nvPicPr>
          <p:cNvPr id="13" name="Picture 12" descr="A red hand pointing at a heart&#10;&#10;Description automatically generated">
            <a:extLst>
              <a:ext uri="{FF2B5EF4-FFF2-40B4-BE49-F238E27FC236}">
                <a16:creationId xmlns:a16="http://schemas.microsoft.com/office/drawing/2014/main" id="{5EC4DC5B-EC8D-D67A-6FC0-892FF7AC1F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340" y="598965"/>
            <a:ext cx="1212300" cy="581193"/>
          </a:xfrm>
          <a:prstGeom prst="rect">
            <a:avLst/>
          </a:prstGeom>
        </p:spPr>
      </p:pic>
      <p:pic>
        <p:nvPicPr>
          <p:cNvPr id="16" name="Picture 15" descr="A screenshot of a website&#10;&#10;Description automatically generated">
            <a:extLst>
              <a:ext uri="{FF2B5EF4-FFF2-40B4-BE49-F238E27FC236}">
                <a16:creationId xmlns:a16="http://schemas.microsoft.com/office/drawing/2014/main" id="{4BA16E06-77B7-61A0-DB6D-E35AC3DD48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61" y="1557721"/>
            <a:ext cx="1333547" cy="52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51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49353-105D-E7C8-493F-959F722E4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4A5575-789F-F89C-4FC3-239CE302CB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68920" y="2307771"/>
            <a:ext cx="1824038" cy="1432123"/>
          </a:xfrm>
        </p:spPr>
        <p:txBody>
          <a:bodyPr/>
          <a:lstStyle/>
          <a:p>
            <a:r>
              <a:rPr lang="en-US" sz="1400" dirty="0">
                <a:solidFill>
                  <a:srgbClr val="0F0F0F"/>
                </a:solidFill>
                <a:ea typeface="Calibri" panose="020F0502020204030204" pitchFamily="34" charset="0"/>
              </a:rPr>
              <a:t>Describe two resources available from the American Diabetes Association that you are interested in using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36D1923-B17A-E3C1-1B17-F9B6423D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Reflection: Did We Accomplish the Learning Objectives from Module 3?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DD5CB-C28E-A615-AD5C-9C135D1B73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0440" y="2307771"/>
            <a:ext cx="1824038" cy="1432123"/>
          </a:xfrm>
        </p:spPr>
        <p:txBody>
          <a:bodyPr/>
          <a:lstStyle/>
          <a:p>
            <a:r>
              <a:rPr lang="en-US" sz="1400" dirty="0"/>
              <a:t>Describe people at your organization you might work with on QI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914018-F33E-61D3-7949-C165C33C3F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54600" y="2307771"/>
            <a:ext cx="1824038" cy="1432123"/>
          </a:xfrm>
        </p:spPr>
        <p:txBody>
          <a:bodyPr/>
          <a:lstStyle/>
          <a:p>
            <a:r>
              <a:rPr lang="en-US" sz="1400" dirty="0"/>
              <a:t>Use laser communication to share your QI ideas with your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03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B95CFD-A7FA-A7D1-45A4-CC59E18ED069}"/>
              </a:ext>
            </a:extLst>
          </p:cNvPr>
          <p:cNvSpPr txBox="1"/>
          <p:nvPr/>
        </p:nvSpPr>
        <p:spPr>
          <a:xfrm>
            <a:off x="1030020" y="676397"/>
            <a:ext cx="3110849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9"/>
            <a:endParaRPr lang="en-US" sz="1125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04" indent="-214304">
              <a:buFont typeface="+mj-lt"/>
              <a:buAutoNum type="alphaUcPeriod"/>
            </a:pPr>
            <a:r>
              <a:rPr lang="en-US" sz="1125">
                <a:latin typeface="Times New Roman" panose="02020603050405020304" pitchFamily="18" charset="0"/>
                <a:ea typeface="Times New Roman" panose="02020603050405020304" pitchFamily="18" charset="0"/>
              </a:rPr>
              <a:t>How much did this session increase your knowledge about quality?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F1DB8D-2909-FB69-802E-A0AD7E9EF1B0}"/>
              </a:ext>
            </a:extLst>
          </p:cNvPr>
          <p:cNvSpPr txBox="1"/>
          <p:nvPr/>
        </p:nvSpPr>
        <p:spPr>
          <a:xfrm>
            <a:off x="1030020" y="2650982"/>
            <a:ext cx="2847467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25">
                <a:latin typeface="Times New Roman" panose="02020603050405020304" pitchFamily="18" charset="0"/>
                <a:ea typeface="Times New Roman" panose="02020603050405020304" pitchFamily="18" charset="0"/>
              </a:rPr>
              <a:t>B. How satisfied were you with this session today?</a:t>
            </a:r>
          </a:p>
        </p:txBody>
      </p:sp>
      <p:pic>
        <p:nvPicPr>
          <p:cNvPr id="19" name="Picture 18" descr="A screenshot of a graph&#10;&#10;Description automatically generated">
            <a:extLst>
              <a:ext uri="{FF2B5EF4-FFF2-40B4-BE49-F238E27FC236}">
                <a16:creationId xmlns:a16="http://schemas.microsoft.com/office/drawing/2014/main" id="{A2185FCF-C24D-E581-5C8F-22F1DE9368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486" y="676398"/>
            <a:ext cx="2251295" cy="1816122"/>
          </a:xfrm>
          <a:prstGeom prst="rect">
            <a:avLst/>
          </a:prstGeom>
        </p:spPr>
      </p:pic>
      <p:pic>
        <p:nvPicPr>
          <p:cNvPr id="21" name="Picture 20" descr="A graph of blue bars&#10;&#10;Description automatically generated with medium confidence">
            <a:extLst>
              <a:ext uri="{FF2B5EF4-FFF2-40B4-BE49-F238E27FC236}">
                <a16:creationId xmlns:a16="http://schemas.microsoft.com/office/drawing/2014/main" id="{0CD5F705-C6DE-0C83-E9A8-0E2CB2E549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485" y="2775777"/>
            <a:ext cx="2251296" cy="17859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CDEC2C-6549-2E42-ABAA-D94B30A0A17C}"/>
              </a:ext>
            </a:extLst>
          </p:cNvPr>
          <p:cNvSpPr txBox="1"/>
          <p:nvPr/>
        </p:nvSpPr>
        <p:spPr>
          <a:xfrm>
            <a:off x="501316" y="206098"/>
            <a:ext cx="164339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366303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188D2-431B-3194-CE95-ACD84AE030B6}"/>
              </a:ext>
            </a:extLst>
          </p:cNvPr>
          <p:cNvSpPr txBox="1"/>
          <p:nvPr/>
        </p:nvSpPr>
        <p:spPr>
          <a:xfrm>
            <a:off x="812132" y="296335"/>
            <a:ext cx="164339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/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5A694-6FD2-416D-AF48-4AAE58AE2C48}"/>
              </a:ext>
            </a:extLst>
          </p:cNvPr>
          <p:cNvSpPr txBox="1"/>
          <p:nvPr/>
        </p:nvSpPr>
        <p:spPr>
          <a:xfrm>
            <a:off x="812132" y="1393658"/>
            <a:ext cx="5378395" cy="1650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/>
              <a:t>C. What was the most helpful part of the session for you today?</a:t>
            </a:r>
          </a:p>
          <a:p>
            <a:endParaRPr lang="en-US" sz="1125"/>
          </a:p>
          <a:p>
            <a:endParaRPr lang="en-US" sz="1125"/>
          </a:p>
          <a:p>
            <a:endParaRPr lang="en-US" sz="1125"/>
          </a:p>
          <a:p>
            <a:endParaRPr lang="en-US" sz="1125"/>
          </a:p>
          <a:p>
            <a:endParaRPr lang="en-US" sz="1125"/>
          </a:p>
          <a:p>
            <a:endParaRPr lang="en-US" sz="1125"/>
          </a:p>
          <a:p>
            <a:endParaRPr lang="en-US" sz="1125"/>
          </a:p>
          <a:p>
            <a:r>
              <a:rPr lang="en-US" sz="1125"/>
              <a:t>D. What is one thing we can change to make this session more helpful next time?</a:t>
            </a:r>
          </a:p>
        </p:txBody>
      </p:sp>
    </p:spTree>
    <p:extLst>
      <p:ext uri="{BB962C8B-B14F-4D97-AF65-F5344CB8AC3E}">
        <p14:creationId xmlns:p14="http://schemas.microsoft.com/office/powerpoint/2010/main" val="438544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1526-AA14-1AB3-008C-9369C726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 Evaluation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FEC097-22B7-CECD-6692-E518681B578A}"/>
              </a:ext>
            </a:extLst>
          </p:cNvPr>
          <p:cNvSpPr txBox="1">
            <a:spLocks/>
          </p:cNvSpPr>
          <p:nvPr/>
        </p:nvSpPr>
        <p:spPr>
          <a:xfrm>
            <a:off x="684187" y="1345157"/>
            <a:ext cx="777511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/>
              <a:t>Please use the QR code to open your participant evaluation</a:t>
            </a: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F0666AE-05CE-1243-105C-01A6C137A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117" y="1971851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8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70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0AB7B-7843-64B5-6929-3D2806DDD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ackpack and hiking gear on a wooden surface&#10;&#10;Description automatically generated">
            <a:extLst>
              <a:ext uri="{FF2B5EF4-FFF2-40B4-BE49-F238E27FC236}">
                <a16:creationId xmlns:a16="http://schemas.microsoft.com/office/drawing/2014/main" id="{A0222E4E-5CE5-8659-3198-5D4B6364B1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8618" y="1073465"/>
            <a:ext cx="4631635" cy="3692348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37EBD754-7C01-973D-3BBA-414BFA654674}"/>
              </a:ext>
            </a:extLst>
          </p:cNvPr>
          <p:cNvSpPr/>
          <p:nvPr/>
        </p:nvSpPr>
        <p:spPr>
          <a:xfrm rot="19200000">
            <a:off x="2512844" y="895246"/>
            <a:ext cx="747764" cy="12886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69539-A679-B516-AE8E-B13BE9E21908}"/>
              </a:ext>
            </a:extLst>
          </p:cNvPr>
          <p:cNvSpPr txBox="1"/>
          <p:nvPr/>
        </p:nvSpPr>
        <p:spPr>
          <a:xfrm>
            <a:off x="3201472" y="100095"/>
            <a:ext cx="20874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/>
              <a:t>Root cause analysis </a:t>
            </a:r>
          </a:p>
          <a:p>
            <a:r>
              <a:rPr lang="en-US" sz="1500" b="1"/>
              <a:t>with the The 5 Whys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6F1BE-BF81-C874-039A-EF056FA46DD2}"/>
              </a:ext>
            </a:extLst>
          </p:cNvPr>
          <p:cNvSpPr txBox="1"/>
          <p:nvPr/>
        </p:nvSpPr>
        <p:spPr>
          <a:xfrm>
            <a:off x="158737" y="2571750"/>
            <a:ext cx="15703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/>
              <a:t>Creating a 5-part QI goal </a:t>
            </a:r>
          </a:p>
          <a:p>
            <a:r>
              <a:rPr lang="en-US" sz="1500" b="1"/>
              <a:t>&amp; “mini-plan”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4ECF2BD-6468-88E9-C460-26455E7E0BB6}"/>
              </a:ext>
            </a:extLst>
          </p:cNvPr>
          <p:cNvSpPr/>
          <p:nvPr/>
        </p:nvSpPr>
        <p:spPr>
          <a:xfrm rot="19164560">
            <a:off x="1437934" y="2546770"/>
            <a:ext cx="644341" cy="1273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9FEF7-B301-A06E-AFC3-C399B2CAF4BB}"/>
              </a:ext>
            </a:extLst>
          </p:cNvPr>
          <p:cNvSpPr txBox="1"/>
          <p:nvPr/>
        </p:nvSpPr>
        <p:spPr>
          <a:xfrm>
            <a:off x="6547015" y="2909870"/>
            <a:ext cx="25422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/>
              <a:t>Gathering stories and numbers (data) </a:t>
            </a:r>
          </a:p>
          <a:p>
            <a:r>
              <a:rPr lang="en-US" sz="1500" b="1"/>
              <a:t>about the quality issue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9798CB5A-A81C-A2CD-9AED-B2084590D3E6}"/>
              </a:ext>
            </a:extLst>
          </p:cNvPr>
          <p:cNvSpPr/>
          <p:nvPr/>
        </p:nvSpPr>
        <p:spPr>
          <a:xfrm rot="954484">
            <a:off x="5080868" y="2768903"/>
            <a:ext cx="1468733" cy="20239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575A4-5A77-1138-7FF2-A113CCE7573A}"/>
              </a:ext>
            </a:extLst>
          </p:cNvPr>
          <p:cNvSpPr txBox="1"/>
          <p:nvPr/>
        </p:nvSpPr>
        <p:spPr>
          <a:xfrm>
            <a:off x="7629525" y="4819650"/>
            <a:ext cx="377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C977B-1756-8394-FCC7-5EC4A5AFA2E0}"/>
              </a:ext>
            </a:extLst>
          </p:cNvPr>
          <p:cNvSpPr txBox="1"/>
          <p:nvPr/>
        </p:nvSpPr>
        <p:spPr>
          <a:xfrm>
            <a:off x="7631872" y="2054895"/>
            <a:ext cx="13676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/>
              <a:t>Brainstorming</a:t>
            </a: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1A626BB-F3C4-A56B-9C0A-5EEABA8E30D3}"/>
              </a:ext>
            </a:extLst>
          </p:cNvPr>
          <p:cNvSpPr/>
          <p:nvPr/>
        </p:nvSpPr>
        <p:spPr>
          <a:xfrm rot="360000">
            <a:off x="6147902" y="1981695"/>
            <a:ext cx="1468732" cy="15044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0294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0AB7B-7843-64B5-6929-3D2806DDD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ackpack and hiking gear on a wooden surface&#10;&#10;Description automatically generated">
            <a:extLst>
              <a:ext uri="{FF2B5EF4-FFF2-40B4-BE49-F238E27FC236}">
                <a16:creationId xmlns:a16="http://schemas.microsoft.com/office/drawing/2014/main" id="{A0222E4E-5CE5-8659-3198-5D4B6364B1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1903" y="792111"/>
            <a:ext cx="4631635" cy="3692348"/>
          </a:xfrm>
          <a:prstGeom prst="rect">
            <a:avLst/>
          </a:prstGeom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37EBD754-7C01-973D-3BBA-414BFA654674}"/>
              </a:ext>
            </a:extLst>
          </p:cNvPr>
          <p:cNvSpPr/>
          <p:nvPr/>
        </p:nvSpPr>
        <p:spPr>
          <a:xfrm rot="19200000" flipV="1">
            <a:off x="2471401" y="820194"/>
            <a:ext cx="695011" cy="11732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69539-A679-B516-AE8E-B13BE9E21908}"/>
              </a:ext>
            </a:extLst>
          </p:cNvPr>
          <p:cNvSpPr txBox="1"/>
          <p:nvPr/>
        </p:nvSpPr>
        <p:spPr>
          <a:xfrm>
            <a:off x="3201472" y="100095"/>
            <a:ext cx="20874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/>
              <a:t>Root cause analysis </a:t>
            </a:r>
          </a:p>
          <a:p>
            <a:r>
              <a:rPr lang="en-US" sz="1500" b="1"/>
              <a:t>with the The 5 Whys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6F1BE-BF81-C874-039A-EF056FA46DD2}"/>
              </a:ext>
            </a:extLst>
          </p:cNvPr>
          <p:cNvSpPr txBox="1"/>
          <p:nvPr/>
        </p:nvSpPr>
        <p:spPr>
          <a:xfrm>
            <a:off x="158737" y="2571750"/>
            <a:ext cx="15703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/>
              <a:t>Creating a 5-part QI goal </a:t>
            </a:r>
          </a:p>
          <a:p>
            <a:r>
              <a:rPr lang="en-US" sz="1500" b="1"/>
              <a:t>&amp; “mini-plan”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4ECF2BD-6468-88E9-C460-26455E7E0BB6}"/>
              </a:ext>
            </a:extLst>
          </p:cNvPr>
          <p:cNvSpPr/>
          <p:nvPr/>
        </p:nvSpPr>
        <p:spPr>
          <a:xfrm rot="19164560">
            <a:off x="1437934" y="2546770"/>
            <a:ext cx="644341" cy="1273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9FEF7-B301-A06E-AFC3-C399B2CAF4BB}"/>
              </a:ext>
            </a:extLst>
          </p:cNvPr>
          <p:cNvSpPr txBox="1"/>
          <p:nvPr/>
        </p:nvSpPr>
        <p:spPr>
          <a:xfrm>
            <a:off x="6547015" y="2909870"/>
            <a:ext cx="25422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/>
              <a:t>Gathering stories and numbers (data) </a:t>
            </a:r>
          </a:p>
          <a:p>
            <a:r>
              <a:rPr lang="en-US" sz="1500" b="1"/>
              <a:t>about the quality issue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9798CB5A-A81C-A2CD-9AED-B2084590D3E6}"/>
              </a:ext>
            </a:extLst>
          </p:cNvPr>
          <p:cNvSpPr/>
          <p:nvPr/>
        </p:nvSpPr>
        <p:spPr>
          <a:xfrm rot="954484">
            <a:off x="5080868" y="2768903"/>
            <a:ext cx="1468733" cy="202396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575A4-5A77-1138-7FF2-A113CCE7573A}"/>
              </a:ext>
            </a:extLst>
          </p:cNvPr>
          <p:cNvSpPr txBox="1"/>
          <p:nvPr/>
        </p:nvSpPr>
        <p:spPr>
          <a:xfrm>
            <a:off x="7629525" y="4819650"/>
            <a:ext cx="377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C977B-1756-8394-FCC7-5EC4A5AFA2E0}"/>
              </a:ext>
            </a:extLst>
          </p:cNvPr>
          <p:cNvSpPr txBox="1"/>
          <p:nvPr/>
        </p:nvSpPr>
        <p:spPr>
          <a:xfrm>
            <a:off x="7631872" y="2054895"/>
            <a:ext cx="13676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/>
              <a:t>Brainstorming</a:t>
            </a:r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C1A626BB-F3C4-A56B-9C0A-5EEABA8E30D3}"/>
              </a:ext>
            </a:extLst>
          </p:cNvPr>
          <p:cNvSpPr/>
          <p:nvPr/>
        </p:nvSpPr>
        <p:spPr>
          <a:xfrm rot="360000">
            <a:off x="6147902" y="1981695"/>
            <a:ext cx="1468732" cy="15044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791671CE-8E24-0BBC-EBC9-33958FEA37C9}"/>
              </a:ext>
            </a:extLst>
          </p:cNvPr>
          <p:cNvSpPr/>
          <p:nvPr/>
        </p:nvSpPr>
        <p:spPr>
          <a:xfrm rot="20064468">
            <a:off x="5520892" y="1327453"/>
            <a:ext cx="1227177" cy="17258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5E9953-9381-EB02-F4E9-C8302AF0CBBB}"/>
              </a:ext>
            </a:extLst>
          </p:cNvPr>
          <p:cNvSpPr txBox="1"/>
          <p:nvPr/>
        </p:nvSpPr>
        <p:spPr>
          <a:xfrm>
            <a:off x="6701999" y="191546"/>
            <a:ext cx="2457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“Laser” </a:t>
            </a:r>
          </a:p>
          <a:p>
            <a:r>
              <a:rPr lang="en-US" sz="2400" b="1"/>
              <a:t>communication</a:t>
            </a:r>
          </a:p>
          <a:p>
            <a:r>
              <a:rPr lang="en-US" sz="2400" b="1"/>
              <a:t>skills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17A49E-3560-EA44-D777-C3A065EAAA2B}"/>
              </a:ext>
            </a:extLst>
          </p:cNvPr>
          <p:cNvSpPr txBox="1"/>
          <p:nvPr/>
        </p:nvSpPr>
        <p:spPr>
          <a:xfrm>
            <a:off x="162403" y="4583287"/>
            <a:ext cx="2399824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b="1"/>
              <a:t>ADA resources</a:t>
            </a:r>
            <a:endParaRPr lang="en-US" sz="2400" b="1">
              <a:cs typeface="Arial"/>
            </a:endParaRPr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B683BF31-D19B-DF2C-D7F0-B08D1707D21C}"/>
              </a:ext>
            </a:extLst>
          </p:cNvPr>
          <p:cNvSpPr/>
          <p:nvPr/>
        </p:nvSpPr>
        <p:spPr>
          <a:xfrm rot="7560000">
            <a:off x="1158984" y="3567834"/>
            <a:ext cx="2310015" cy="2166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0843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in a chair talking to a person&#10;&#10;Description automatically generated">
            <a:extLst>
              <a:ext uri="{FF2B5EF4-FFF2-40B4-BE49-F238E27FC236}">
                <a16:creationId xmlns:a16="http://schemas.microsoft.com/office/drawing/2014/main" id="{1B85D99E-EFD4-CE16-6262-8D791104FE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711279" y="6022"/>
            <a:ext cx="4432721" cy="5098216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7433F6-219A-3AAF-6E64-545840F0217E}"/>
              </a:ext>
            </a:extLst>
          </p:cNvPr>
          <p:cNvSpPr txBox="1"/>
          <p:nvPr/>
        </p:nvSpPr>
        <p:spPr>
          <a:xfrm>
            <a:off x="796828" y="481846"/>
            <a:ext cx="3527393" cy="77741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QI in Your Organization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2C7DEB7-6E52-9B6B-2FDF-360B60BE1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327" y="4502748"/>
            <a:ext cx="769124" cy="364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5F2FF7-B3D5-762F-B446-B8B35626EC44}"/>
              </a:ext>
            </a:extLst>
          </p:cNvPr>
          <p:cNvSpPr txBox="1"/>
          <p:nvPr/>
        </p:nvSpPr>
        <p:spPr>
          <a:xfrm>
            <a:off x="549050" y="1354494"/>
            <a:ext cx="4022950" cy="344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</a:pPr>
            <a:r>
              <a:rPr lang="en-US" sz="2100" b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</a:p>
          <a:p>
            <a:pPr>
              <a:spcAft>
                <a:spcPts val="1125"/>
              </a:spcAft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may just need to make improvements on simple things in your own tasks and processes and decide to do this on your own.  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"/>
              </a:spcBef>
            </a:pPr>
            <a:r>
              <a:rPr lang="en-US" b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Another CHW</a:t>
            </a:r>
          </a:p>
          <a:p>
            <a:pPr>
              <a:spcAft>
                <a:spcPts val="1125"/>
              </a:spcAft>
            </a:pP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might work with a colleague in your organization – </a:t>
            </a:r>
            <a:r>
              <a:rPr lang="en-US" sz="1350" b="1" u="sng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another CHW</a:t>
            </a: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or other people in your department.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50"/>
              </a:spcBef>
            </a:pPr>
            <a:r>
              <a:rPr lang="en-US" b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colleague, your supervisor, clinicians or staff</a:t>
            </a:r>
          </a:p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 a primary care practice, you might work with a doctor, a nurse, a clerk, the office manager.  Anyone of your colleagues.  </a:t>
            </a:r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7CE5B-9409-27D9-AE6E-B81D72CC2B40}"/>
              </a:ext>
            </a:extLst>
          </p:cNvPr>
          <p:cNvSpPr txBox="1"/>
          <p:nvPr/>
        </p:nvSpPr>
        <p:spPr>
          <a:xfrm>
            <a:off x="8353764" y="4804156"/>
            <a:ext cx="377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43761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E6EBA-1CFB-7F54-04E2-6FAF3C5B5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CEBC31-076B-5F40-C736-633C112779BE}"/>
              </a:ext>
            </a:extLst>
          </p:cNvPr>
          <p:cNvSpPr txBox="1"/>
          <p:nvPr/>
        </p:nvSpPr>
        <p:spPr>
          <a:xfrm>
            <a:off x="2135361" y="275182"/>
            <a:ext cx="4873277" cy="76123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300" b="1">
                <a:latin typeface="+mj-lt"/>
                <a:ea typeface="+mj-ea"/>
                <a:cs typeface="+mj-cs"/>
              </a:rPr>
              <a:t>QI in Your Organization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4CDB741-4091-3D56-003C-CFF4E2D222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216" y="4586854"/>
            <a:ext cx="769124" cy="3646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BAF9E6-B3EF-1A1D-6440-66D6FA1FF459}"/>
              </a:ext>
            </a:extLst>
          </p:cNvPr>
          <p:cNvSpPr txBox="1"/>
          <p:nvPr/>
        </p:nvSpPr>
        <p:spPr>
          <a:xfrm>
            <a:off x="630936" y="1145096"/>
            <a:ext cx="4573242" cy="362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</a:pPr>
            <a:r>
              <a:rPr lang="en-US" b="1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 team</a:t>
            </a:r>
          </a:p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If your organization has a </a:t>
            </a:r>
            <a:r>
              <a:rPr lang="en-US" sz="1350" b="1" u="sng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formal QI director or team</a:t>
            </a: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sometimes you will work with them. </a:t>
            </a: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QI director</a:t>
            </a:r>
          </a:p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1350" b="1" u="sng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QI director</a:t>
            </a:r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is the person in charge of making sure the practice is constantly looking at its data and working to improve it.</a:t>
            </a: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QI or Practice Facilitator</a:t>
            </a:r>
          </a:p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practice facilitator is someone who is trained in QI and works with people from primary care practices to help them with QI</a:t>
            </a:r>
          </a:p>
          <a:p>
            <a:endParaRPr lang="en-US" sz="1350">
              <a:solidFill>
                <a:srgbClr val="0F0F0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be shy. Introduce yourself to them and tell them you’d like to work with them on QI. </a:t>
            </a:r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149E7-4972-8B66-39F9-8741383712B7}"/>
              </a:ext>
            </a:extLst>
          </p:cNvPr>
          <p:cNvSpPr txBox="1"/>
          <p:nvPr/>
        </p:nvSpPr>
        <p:spPr>
          <a:xfrm>
            <a:off x="8435831" y="4902623"/>
            <a:ext cx="377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41A62-AB69-C794-A9BB-19AA19AE8B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621" y="1426562"/>
            <a:ext cx="3856679" cy="257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3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0F5856-2F2F-8AE5-889D-ACEE8E651112}"/>
              </a:ext>
            </a:extLst>
          </p:cNvPr>
          <p:cNvSpPr txBox="1"/>
          <p:nvPr/>
        </p:nvSpPr>
        <p:spPr>
          <a:xfrm>
            <a:off x="394138" y="260131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Exercise:  Create Your Personal QI Partner Plan for Your Workplace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310A3-95FF-A32A-C6EC-EA9ABA17A0AC}"/>
              </a:ext>
            </a:extLst>
          </p:cNvPr>
          <p:cNvSpPr txBox="1"/>
          <p:nvPr/>
        </p:nvSpPr>
        <p:spPr>
          <a:xfrm>
            <a:off x="405943" y="1482012"/>
            <a:ext cx="320828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  <a:p>
            <a:pPr marL="214313" indent="-214313">
              <a:buFont typeface="Wingdings" pitchFamily="2" charset="2"/>
              <a:buChar char="Ø"/>
            </a:pPr>
            <a:r>
              <a:rPr lang="en-US" sz="1350"/>
              <a:t>Who will you work with on QI?</a:t>
            </a:r>
          </a:p>
          <a:p>
            <a:pPr marL="214313" indent="-214313">
              <a:buFont typeface="Wingdings" pitchFamily="2" charset="2"/>
              <a:buChar char="Ø"/>
            </a:pPr>
            <a:endParaRPr lang="en-US" sz="1350"/>
          </a:p>
          <a:p>
            <a:pPr marL="214313" indent="-214313">
              <a:buFont typeface="Wingdings" pitchFamily="2" charset="2"/>
              <a:buChar char="Ø"/>
            </a:pPr>
            <a:r>
              <a:rPr lang="en-US" sz="1350"/>
              <a:t>How will you approach them?</a:t>
            </a:r>
          </a:p>
          <a:p>
            <a:pPr marL="214313" indent="-214313">
              <a:buFont typeface="Wingdings" pitchFamily="2" charset="2"/>
              <a:buChar char="Ø"/>
            </a:pPr>
            <a:endParaRPr lang="en-US" sz="1350"/>
          </a:p>
          <a:p>
            <a:pPr marL="214313" indent="-214313">
              <a:buFont typeface="Wingdings" pitchFamily="2" charset="2"/>
              <a:buChar char="Ø"/>
            </a:pPr>
            <a:r>
              <a:rPr lang="en-US" sz="1350"/>
              <a:t>What is the first QI idea you would like to share with them? </a:t>
            </a:r>
          </a:p>
        </p:txBody>
      </p:sp>
      <p:pic>
        <p:nvPicPr>
          <p:cNvPr id="3" name="Picture 2" descr="A questionnaire with text and images&#10;&#10;Description automatically generated">
            <a:extLst>
              <a:ext uri="{FF2B5EF4-FFF2-40B4-BE49-F238E27FC236}">
                <a16:creationId xmlns:a16="http://schemas.microsoft.com/office/drawing/2014/main" id="{C0DE1D4A-20EA-DDAC-0D6A-A588460716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180" y="889000"/>
            <a:ext cx="307104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6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talking to another person&#10;&#10;Description automatically generated">
            <a:extLst>
              <a:ext uri="{FF2B5EF4-FFF2-40B4-BE49-F238E27FC236}">
                <a16:creationId xmlns:a16="http://schemas.microsoft.com/office/drawing/2014/main" id="{5EF86B16-5D67-8FB5-53C8-0AD3D387DE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983776" y="6"/>
            <a:ext cx="5159081" cy="514349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6556F6-9076-F79D-174E-9D3A8F223FD2}"/>
              </a:ext>
            </a:extLst>
          </p:cNvPr>
          <p:cNvSpPr txBox="1"/>
          <p:nvPr/>
        </p:nvSpPr>
        <p:spPr>
          <a:xfrm>
            <a:off x="576676" y="516577"/>
            <a:ext cx="3407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 Projects in Busy Organizations</a:t>
            </a:r>
            <a:r>
              <a:rPr lang="en-US" sz="2700" b="1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203734-802D-217F-1B2D-D34B6D3AFB24}"/>
              </a:ext>
            </a:extLst>
          </p:cNvPr>
          <p:cNvSpPr txBox="1"/>
          <p:nvPr/>
        </p:nvSpPr>
        <p:spPr>
          <a:xfrm>
            <a:off x="576676" y="2090057"/>
            <a:ext cx="3193740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different ways of talking in different places.  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talk one way with our friends at dinner, and another way to our child’s teacher at school, and still another way with our boss at work.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E6E74A-0FC8-1B3C-6D1E-3B3A0AA88194}"/>
              </a:ext>
            </a:extLst>
          </p:cNvPr>
          <p:cNvSpPr txBox="1"/>
          <p:nvPr/>
        </p:nvSpPr>
        <p:spPr>
          <a:xfrm>
            <a:off x="7743825" y="4810125"/>
            <a:ext cx="377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40560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C50BEF-048C-2D20-5BE8-367236CC5544}"/>
              </a:ext>
            </a:extLst>
          </p:cNvPr>
          <p:cNvSpPr txBox="1"/>
          <p:nvPr/>
        </p:nvSpPr>
        <p:spPr>
          <a:xfrm>
            <a:off x="1744580" y="409090"/>
            <a:ext cx="51476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/>
              <a:t>Talking to Family, Friends &amp; Neighbors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352887-0F03-58BE-6F68-560BC40EC766}"/>
              </a:ext>
            </a:extLst>
          </p:cNvPr>
          <p:cNvSpPr txBox="1"/>
          <p:nvPr/>
        </p:nvSpPr>
        <p:spPr>
          <a:xfrm>
            <a:off x="489858" y="970092"/>
            <a:ext cx="43300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Talking to family friends &amp; neighbors is informal &amp; can </a:t>
            </a:r>
          </a:p>
          <a:p>
            <a:r>
              <a:rPr lang="en-US" sz="1350"/>
              <a:t>wander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C36B5AC-404A-F320-3844-77796592BCED}"/>
              </a:ext>
            </a:extLst>
          </p:cNvPr>
          <p:cNvSpPr/>
          <p:nvPr/>
        </p:nvSpPr>
        <p:spPr>
          <a:xfrm>
            <a:off x="489858" y="1597689"/>
            <a:ext cx="2652764" cy="2245807"/>
          </a:xfrm>
          <a:custGeom>
            <a:avLst/>
            <a:gdLst>
              <a:gd name="connsiteX0" fmla="*/ 663191 w 4119824"/>
              <a:gd name="connsiteY0" fmla="*/ 2160396 h 4119824"/>
              <a:gd name="connsiteX1" fmla="*/ 653143 w 4119824"/>
              <a:gd name="connsiteY1" fmla="*/ 2090057 h 4119824"/>
              <a:gd name="connsiteX2" fmla="*/ 643094 w 4119824"/>
              <a:gd name="connsiteY2" fmla="*/ 2059912 h 4119824"/>
              <a:gd name="connsiteX3" fmla="*/ 622997 w 4119824"/>
              <a:gd name="connsiteY3" fmla="*/ 1929284 h 4119824"/>
              <a:gd name="connsiteX4" fmla="*/ 612949 w 4119824"/>
              <a:gd name="connsiteY4" fmla="*/ 1899138 h 4119824"/>
              <a:gd name="connsiteX5" fmla="*/ 602901 w 4119824"/>
              <a:gd name="connsiteY5" fmla="*/ 1818752 h 4119824"/>
              <a:gd name="connsiteX6" fmla="*/ 592852 w 4119824"/>
              <a:gd name="connsiteY6" fmla="*/ 1748413 h 4119824"/>
              <a:gd name="connsiteX7" fmla="*/ 602901 w 4119824"/>
              <a:gd name="connsiteY7" fmla="*/ 1477108 h 4119824"/>
              <a:gd name="connsiteX8" fmla="*/ 612949 w 4119824"/>
              <a:gd name="connsiteY8" fmla="*/ 1426866 h 4119824"/>
              <a:gd name="connsiteX9" fmla="*/ 633046 w 4119824"/>
              <a:gd name="connsiteY9" fmla="*/ 1356527 h 4119824"/>
              <a:gd name="connsiteX10" fmla="*/ 653143 w 4119824"/>
              <a:gd name="connsiteY10" fmla="*/ 1276141 h 4119824"/>
              <a:gd name="connsiteX11" fmla="*/ 673239 w 4119824"/>
              <a:gd name="connsiteY11" fmla="*/ 1235947 h 4119824"/>
              <a:gd name="connsiteX12" fmla="*/ 683288 w 4119824"/>
              <a:gd name="connsiteY12" fmla="*/ 1195754 h 4119824"/>
              <a:gd name="connsiteX13" fmla="*/ 723481 w 4119824"/>
              <a:gd name="connsiteY13" fmla="*/ 1115367 h 4119824"/>
              <a:gd name="connsiteX14" fmla="*/ 743578 w 4119824"/>
              <a:gd name="connsiteY14" fmla="*/ 1075174 h 4119824"/>
              <a:gd name="connsiteX15" fmla="*/ 763674 w 4119824"/>
              <a:gd name="connsiteY15" fmla="*/ 1045029 h 4119824"/>
              <a:gd name="connsiteX16" fmla="*/ 783771 w 4119824"/>
              <a:gd name="connsiteY16" fmla="*/ 1004835 h 4119824"/>
              <a:gd name="connsiteX17" fmla="*/ 813916 w 4119824"/>
              <a:gd name="connsiteY17" fmla="*/ 944545 h 4119824"/>
              <a:gd name="connsiteX18" fmla="*/ 874206 w 4119824"/>
              <a:gd name="connsiteY18" fmla="*/ 884255 h 4119824"/>
              <a:gd name="connsiteX19" fmla="*/ 894303 w 4119824"/>
              <a:gd name="connsiteY19" fmla="*/ 854110 h 4119824"/>
              <a:gd name="connsiteX20" fmla="*/ 974690 w 4119824"/>
              <a:gd name="connsiteY20" fmla="*/ 803868 h 4119824"/>
              <a:gd name="connsiteX21" fmla="*/ 1065125 w 4119824"/>
              <a:gd name="connsiteY21" fmla="*/ 733530 h 4119824"/>
              <a:gd name="connsiteX22" fmla="*/ 1115367 w 4119824"/>
              <a:gd name="connsiteY22" fmla="*/ 713433 h 4119824"/>
              <a:gd name="connsiteX23" fmla="*/ 1155560 w 4119824"/>
              <a:gd name="connsiteY23" fmla="*/ 693336 h 4119824"/>
              <a:gd name="connsiteX24" fmla="*/ 1256044 w 4119824"/>
              <a:gd name="connsiteY24" fmla="*/ 673240 h 4119824"/>
              <a:gd name="connsiteX25" fmla="*/ 1396721 w 4119824"/>
              <a:gd name="connsiteY25" fmla="*/ 683288 h 4119824"/>
              <a:gd name="connsiteX26" fmla="*/ 1497204 w 4119824"/>
              <a:gd name="connsiteY26" fmla="*/ 713433 h 4119824"/>
              <a:gd name="connsiteX27" fmla="*/ 1557494 w 4119824"/>
              <a:gd name="connsiteY27" fmla="*/ 753626 h 4119824"/>
              <a:gd name="connsiteX28" fmla="*/ 1617784 w 4119824"/>
              <a:gd name="connsiteY28" fmla="*/ 813916 h 4119824"/>
              <a:gd name="connsiteX29" fmla="*/ 1668026 w 4119824"/>
              <a:gd name="connsiteY29" fmla="*/ 874207 h 4119824"/>
              <a:gd name="connsiteX30" fmla="*/ 1678074 w 4119824"/>
              <a:gd name="connsiteY30" fmla="*/ 904352 h 4119824"/>
              <a:gd name="connsiteX31" fmla="*/ 1698171 w 4119824"/>
              <a:gd name="connsiteY31" fmla="*/ 984738 h 4119824"/>
              <a:gd name="connsiteX32" fmla="*/ 1688123 w 4119824"/>
              <a:gd name="connsiteY32" fmla="*/ 1205802 h 4119824"/>
              <a:gd name="connsiteX33" fmla="*/ 1668026 w 4119824"/>
              <a:gd name="connsiteY33" fmla="*/ 1266092 h 4119824"/>
              <a:gd name="connsiteX34" fmla="*/ 1627833 w 4119824"/>
              <a:gd name="connsiteY34" fmla="*/ 1326382 h 4119824"/>
              <a:gd name="connsiteX35" fmla="*/ 1567543 w 4119824"/>
              <a:gd name="connsiteY35" fmla="*/ 1366576 h 4119824"/>
              <a:gd name="connsiteX36" fmla="*/ 1426866 w 4119824"/>
              <a:gd name="connsiteY36" fmla="*/ 1336431 h 4119824"/>
              <a:gd name="connsiteX37" fmla="*/ 1406769 w 4119824"/>
              <a:gd name="connsiteY37" fmla="*/ 1306286 h 4119824"/>
              <a:gd name="connsiteX38" fmla="*/ 1386672 w 4119824"/>
              <a:gd name="connsiteY38" fmla="*/ 1245996 h 4119824"/>
              <a:gd name="connsiteX39" fmla="*/ 1416817 w 4119824"/>
              <a:gd name="connsiteY39" fmla="*/ 1095270 h 4119824"/>
              <a:gd name="connsiteX40" fmla="*/ 1477107 w 4119824"/>
              <a:gd name="connsiteY40" fmla="*/ 1034980 h 4119824"/>
              <a:gd name="connsiteX41" fmla="*/ 1547446 w 4119824"/>
              <a:gd name="connsiteY41" fmla="*/ 1014884 h 4119824"/>
              <a:gd name="connsiteX42" fmla="*/ 1668026 w 4119824"/>
              <a:gd name="connsiteY42" fmla="*/ 1034980 h 4119824"/>
              <a:gd name="connsiteX43" fmla="*/ 1698171 w 4119824"/>
              <a:gd name="connsiteY43" fmla="*/ 1055077 h 4119824"/>
              <a:gd name="connsiteX44" fmla="*/ 1718268 w 4119824"/>
              <a:gd name="connsiteY44" fmla="*/ 1085222 h 4119824"/>
              <a:gd name="connsiteX45" fmla="*/ 1738365 w 4119824"/>
              <a:gd name="connsiteY45" fmla="*/ 1145512 h 4119824"/>
              <a:gd name="connsiteX46" fmla="*/ 1748413 w 4119824"/>
              <a:gd name="connsiteY46" fmla="*/ 1175657 h 4119824"/>
              <a:gd name="connsiteX47" fmla="*/ 1768510 w 4119824"/>
              <a:gd name="connsiteY47" fmla="*/ 1256044 h 4119824"/>
              <a:gd name="connsiteX48" fmla="*/ 1788606 w 4119824"/>
              <a:gd name="connsiteY48" fmla="*/ 1316334 h 4119824"/>
              <a:gd name="connsiteX49" fmla="*/ 1798655 w 4119824"/>
              <a:gd name="connsiteY49" fmla="*/ 1346479 h 4119824"/>
              <a:gd name="connsiteX50" fmla="*/ 1818751 w 4119824"/>
              <a:gd name="connsiteY50" fmla="*/ 1436914 h 4119824"/>
              <a:gd name="connsiteX51" fmla="*/ 1828800 w 4119824"/>
              <a:gd name="connsiteY51" fmla="*/ 1477108 h 4119824"/>
              <a:gd name="connsiteX52" fmla="*/ 1818751 w 4119824"/>
              <a:gd name="connsiteY52" fmla="*/ 1647930 h 4119824"/>
              <a:gd name="connsiteX53" fmla="*/ 1748413 w 4119824"/>
              <a:gd name="connsiteY53" fmla="*/ 1738365 h 4119824"/>
              <a:gd name="connsiteX54" fmla="*/ 1688123 w 4119824"/>
              <a:gd name="connsiteY54" fmla="*/ 1808703 h 4119824"/>
              <a:gd name="connsiteX55" fmla="*/ 1657978 w 4119824"/>
              <a:gd name="connsiteY55" fmla="*/ 1828800 h 4119824"/>
              <a:gd name="connsiteX56" fmla="*/ 1567543 w 4119824"/>
              <a:gd name="connsiteY56" fmla="*/ 1919235 h 4119824"/>
              <a:gd name="connsiteX57" fmla="*/ 1386672 w 4119824"/>
              <a:gd name="connsiteY57" fmla="*/ 2100106 h 4119824"/>
              <a:gd name="connsiteX58" fmla="*/ 1296237 w 4119824"/>
              <a:gd name="connsiteY58" fmla="*/ 2190541 h 4119824"/>
              <a:gd name="connsiteX59" fmla="*/ 1266092 w 4119824"/>
              <a:gd name="connsiteY59" fmla="*/ 2220686 h 4119824"/>
              <a:gd name="connsiteX60" fmla="*/ 1235947 w 4119824"/>
              <a:gd name="connsiteY60" fmla="*/ 2250831 h 4119824"/>
              <a:gd name="connsiteX61" fmla="*/ 1185705 w 4119824"/>
              <a:gd name="connsiteY61" fmla="*/ 2311121 h 4119824"/>
              <a:gd name="connsiteX62" fmla="*/ 1165608 w 4119824"/>
              <a:gd name="connsiteY62" fmla="*/ 2341266 h 4119824"/>
              <a:gd name="connsiteX63" fmla="*/ 1065125 w 4119824"/>
              <a:gd name="connsiteY63" fmla="*/ 2461846 h 4119824"/>
              <a:gd name="connsiteX64" fmla="*/ 1045028 w 4119824"/>
              <a:gd name="connsiteY64" fmla="*/ 2502040 h 4119824"/>
              <a:gd name="connsiteX65" fmla="*/ 1024932 w 4119824"/>
              <a:gd name="connsiteY65" fmla="*/ 2532185 h 4119824"/>
              <a:gd name="connsiteX66" fmla="*/ 1014883 w 4119824"/>
              <a:gd name="connsiteY66" fmla="*/ 2562330 h 4119824"/>
              <a:gd name="connsiteX67" fmla="*/ 974690 w 4119824"/>
              <a:gd name="connsiteY67" fmla="*/ 2662813 h 4119824"/>
              <a:gd name="connsiteX68" fmla="*/ 954593 w 4119824"/>
              <a:gd name="connsiteY68" fmla="*/ 2733152 h 4119824"/>
              <a:gd name="connsiteX69" fmla="*/ 934496 w 4119824"/>
              <a:gd name="connsiteY69" fmla="*/ 2773345 h 4119824"/>
              <a:gd name="connsiteX70" fmla="*/ 904351 w 4119824"/>
              <a:gd name="connsiteY70" fmla="*/ 2954215 h 4119824"/>
              <a:gd name="connsiteX71" fmla="*/ 914400 w 4119824"/>
              <a:gd name="connsiteY71" fmla="*/ 3185327 h 4119824"/>
              <a:gd name="connsiteX72" fmla="*/ 934496 w 4119824"/>
              <a:gd name="connsiteY72" fmla="*/ 3245618 h 4119824"/>
              <a:gd name="connsiteX73" fmla="*/ 984738 w 4119824"/>
              <a:gd name="connsiteY73" fmla="*/ 3336053 h 4119824"/>
              <a:gd name="connsiteX74" fmla="*/ 1004835 w 4119824"/>
              <a:gd name="connsiteY74" fmla="*/ 3366198 h 4119824"/>
              <a:gd name="connsiteX75" fmla="*/ 1115367 w 4119824"/>
              <a:gd name="connsiteY75" fmla="*/ 3466681 h 4119824"/>
              <a:gd name="connsiteX76" fmla="*/ 1145512 w 4119824"/>
              <a:gd name="connsiteY76" fmla="*/ 3486778 h 4119824"/>
              <a:gd name="connsiteX77" fmla="*/ 1185705 w 4119824"/>
              <a:gd name="connsiteY77" fmla="*/ 3496826 h 4119824"/>
              <a:gd name="connsiteX78" fmla="*/ 1215850 w 4119824"/>
              <a:gd name="connsiteY78" fmla="*/ 3516923 h 4119824"/>
              <a:gd name="connsiteX79" fmla="*/ 1477107 w 4119824"/>
              <a:gd name="connsiteY79" fmla="*/ 3516923 h 4119824"/>
              <a:gd name="connsiteX80" fmla="*/ 1507252 w 4119824"/>
              <a:gd name="connsiteY80" fmla="*/ 3496826 h 4119824"/>
              <a:gd name="connsiteX81" fmla="*/ 1547446 w 4119824"/>
              <a:gd name="connsiteY81" fmla="*/ 3476730 h 4119824"/>
              <a:gd name="connsiteX82" fmla="*/ 1577591 w 4119824"/>
              <a:gd name="connsiteY82" fmla="*/ 3446585 h 4119824"/>
              <a:gd name="connsiteX83" fmla="*/ 1678074 w 4119824"/>
              <a:gd name="connsiteY83" fmla="*/ 3356149 h 4119824"/>
              <a:gd name="connsiteX84" fmla="*/ 1718268 w 4119824"/>
              <a:gd name="connsiteY84" fmla="*/ 3295859 h 4119824"/>
              <a:gd name="connsiteX85" fmla="*/ 1738365 w 4119824"/>
              <a:gd name="connsiteY85" fmla="*/ 3265714 h 4119824"/>
              <a:gd name="connsiteX86" fmla="*/ 1748413 w 4119824"/>
              <a:gd name="connsiteY86" fmla="*/ 3225521 h 4119824"/>
              <a:gd name="connsiteX87" fmla="*/ 1768510 w 4119824"/>
              <a:gd name="connsiteY87" fmla="*/ 3155182 h 4119824"/>
              <a:gd name="connsiteX88" fmla="*/ 1758461 w 4119824"/>
              <a:gd name="connsiteY88" fmla="*/ 3014506 h 4119824"/>
              <a:gd name="connsiteX89" fmla="*/ 1728316 w 4119824"/>
              <a:gd name="connsiteY89" fmla="*/ 2994409 h 4119824"/>
              <a:gd name="connsiteX90" fmla="*/ 1668026 w 4119824"/>
              <a:gd name="connsiteY90" fmla="*/ 2974312 h 4119824"/>
              <a:gd name="connsiteX91" fmla="*/ 1497204 w 4119824"/>
              <a:gd name="connsiteY91" fmla="*/ 2964264 h 4119824"/>
              <a:gd name="connsiteX92" fmla="*/ 1467059 w 4119824"/>
              <a:gd name="connsiteY92" fmla="*/ 2954215 h 4119824"/>
              <a:gd name="connsiteX93" fmla="*/ 1406769 w 4119824"/>
              <a:gd name="connsiteY93" fmla="*/ 2893925 h 4119824"/>
              <a:gd name="connsiteX94" fmla="*/ 1386672 w 4119824"/>
              <a:gd name="connsiteY94" fmla="*/ 2833635 h 4119824"/>
              <a:gd name="connsiteX95" fmla="*/ 1376624 w 4119824"/>
              <a:gd name="connsiteY95" fmla="*/ 2803490 h 4119824"/>
              <a:gd name="connsiteX96" fmla="*/ 1406769 w 4119824"/>
              <a:gd name="connsiteY96" fmla="*/ 2632668 h 4119824"/>
              <a:gd name="connsiteX97" fmla="*/ 1446962 w 4119824"/>
              <a:gd name="connsiteY97" fmla="*/ 2602523 h 4119824"/>
              <a:gd name="connsiteX98" fmla="*/ 1477107 w 4119824"/>
              <a:gd name="connsiteY98" fmla="*/ 2592475 h 4119824"/>
              <a:gd name="connsiteX99" fmla="*/ 1507252 w 4119824"/>
              <a:gd name="connsiteY99" fmla="*/ 2572378 h 4119824"/>
              <a:gd name="connsiteX100" fmla="*/ 1607736 w 4119824"/>
              <a:gd name="connsiteY100" fmla="*/ 2542233 h 4119824"/>
              <a:gd name="connsiteX101" fmla="*/ 1889090 w 4119824"/>
              <a:gd name="connsiteY101" fmla="*/ 2552281 h 4119824"/>
              <a:gd name="connsiteX102" fmla="*/ 1939332 w 4119824"/>
              <a:gd name="connsiteY102" fmla="*/ 2572378 h 4119824"/>
              <a:gd name="connsiteX103" fmla="*/ 1969477 w 4119824"/>
              <a:gd name="connsiteY103" fmla="*/ 2582426 h 4119824"/>
              <a:gd name="connsiteX104" fmla="*/ 2100105 w 4119824"/>
              <a:gd name="connsiteY104" fmla="*/ 2692958 h 4119824"/>
              <a:gd name="connsiteX105" fmla="*/ 2120202 w 4119824"/>
              <a:gd name="connsiteY105" fmla="*/ 2723103 h 4119824"/>
              <a:gd name="connsiteX106" fmla="*/ 2140299 w 4119824"/>
              <a:gd name="connsiteY106" fmla="*/ 2793442 h 4119824"/>
              <a:gd name="connsiteX107" fmla="*/ 2170444 w 4119824"/>
              <a:gd name="connsiteY107" fmla="*/ 2903974 h 4119824"/>
              <a:gd name="connsiteX108" fmla="*/ 2150347 w 4119824"/>
              <a:gd name="connsiteY108" fmla="*/ 3235569 h 4119824"/>
              <a:gd name="connsiteX109" fmla="*/ 2120202 w 4119824"/>
              <a:gd name="connsiteY109" fmla="*/ 3285811 h 4119824"/>
              <a:gd name="connsiteX110" fmla="*/ 2080008 w 4119824"/>
              <a:gd name="connsiteY110" fmla="*/ 3336053 h 4119824"/>
              <a:gd name="connsiteX111" fmla="*/ 2059912 w 4119824"/>
              <a:gd name="connsiteY111" fmla="*/ 3376246 h 4119824"/>
              <a:gd name="connsiteX112" fmla="*/ 1989573 w 4119824"/>
              <a:gd name="connsiteY112" fmla="*/ 3446585 h 4119824"/>
              <a:gd name="connsiteX113" fmla="*/ 1889090 w 4119824"/>
              <a:gd name="connsiteY113" fmla="*/ 3567165 h 4119824"/>
              <a:gd name="connsiteX114" fmla="*/ 1718268 w 4119824"/>
              <a:gd name="connsiteY114" fmla="*/ 3717890 h 4119824"/>
              <a:gd name="connsiteX115" fmla="*/ 1547446 w 4119824"/>
              <a:gd name="connsiteY115" fmla="*/ 3828422 h 4119824"/>
              <a:gd name="connsiteX116" fmla="*/ 1507252 w 4119824"/>
              <a:gd name="connsiteY116" fmla="*/ 3848519 h 4119824"/>
              <a:gd name="connsiteX117" fmla="*/ 1426866 w 4119824"/>
              <a:gd name="connsiteY117" fmla="*/ 3868615 h 4119824"/>
              <a:gd name="connsiteX118" fmla="*/ 1346479 w 4119824"/>
              <a:gd name="connsiteY118" fmla="*/ 3888712 h 4119824"/>
              <a:gd name="connsiteX119" fmla="*/ 1165608 w 4119824"/>
              <a:gd name="connsiteY119" fmla="*/ 3908809 h 4119824"/>
              <a:gd name="connsiteX120" fmla="*/ 874206 w 4119824"/>
              <a:gd name="connsiteY120" fmla="*/ 3888712 h 4119824"/>
              <a:gd name="connsiteX121" fmla="*/ 793819 w 4119824"/>
              <a:gd name="connsiteY121" fmla="*/ 3868615 h 4119824"/>
              <a:gd name="connsiteX122" fmla="*/ 753626 w 4119824"/>
              <a:gd name="connsiteY122" fmla="*/ 3848519 h 4119824"/>
              <a:gd name="connsiteX123" fmla="*/ 693336 w 4119824"/>
              <a:gd name="connsiteY123" fmla="*/ 3818374 h 4119824"/>
              <a:gd name="connsiteX124" fmla="*/ 643094 w 4119824"/>
              <a:gd name="connsiteY124" fmla="*/ 3768132 h 4119824"/>
              <a:gd name="connsiteX125" fmla="*/ 582804 w 4119824"/>
              <a:gd name="connsiteY125" fmla="*/ 3667648 h 4119824"/>
              <a:gd name="connsiteX126" fmla="*/ 552659 w 4119824"/>
              <a:gd name="connsiteY126" fmla="*/ 3597310 h 4119824"/>
              <a:gd name="connsiteX127" fmla="*/ 542611 w 4119824"/>
              <a:gd name="connsiteY127" fmla="*/ 3567165 h 4119824"/>
              <a:gd name="connsiteX128" fmla="*/ 522514 w 4119824"/>
              <a:gd name="connsiteY128" fmla="*/ 3516923 h 4119824"/>
              <a:gd name="connsiteX129" fmla="*/ 512466 w 4119824"/>
              <a:gd name="connsiteY129" fmla="*/ 3466681 h 4119824"/>
              <a:gd name="connsiteX130" fmla="*/ 492369 w 4119824"/>
              <a:gd name="connsiteY130" fmla="*/ 3406391 h 4119824"/>
              <a:gd name="connsiteX131" fmla="*/ 472272 w 4119824"/>
              <a:gd name="connsiteY131" fmla="*/ 3346101 h 4119824"/>
              <a:gd name="connsiteX132" fmla="*/ 462224 w 4119824"/>
              <a:gd name="connsiteY132" fmla="*/ 3315956 h 4119824"/>
              <a:gd name="connsiteX133" fmla="*/ 442127 w 4119824"/>
              <a:gd name="connsiteY133" fmla="*/ 3215473 h 4119824"/>
              <a:gd name="connsiteX134" fmla="*/ 422030 w 4119824"/>
              <a:gd name="connsiteY134" fmla="*/ 3145134 h 4119824"/>
              <a:gd name="connsiteX135" fmla="*/ 411982 w 4119824"/>
              <a:gd name="connsiteY135" fmla="*/ 3074796 h 4119824"/>
              <a:gd name="connsiteX136" fmla="*/ 401934 w 4119824"/>
              <a:gd name="connsiteY136" fmla="*/ 3044651 h 4119824"/>
              <a:gd name="connsiteX137" fmla="*/ 381837 w 4119824"/>
              <a:gd name="connsiteY137" fmla="*/ 2903974 h 4119824"/>
              <a:gd name="connsiteX138" fmla="*/ 391885 w 4119824"/>
              <a:gd name="connsiteY138" fmla="*/ 2602523 h 4119824"/>
              <a:gd name="connsiteX139" fmla="*/ 401934 w 4119824"/>
              <a:gd name="connsiteY139" fmla="*/ 2562330 h 4119824"/>
              <a:gd name="connsiteX140" fmla="*/ 411982 w 4119824"/>
              <a:gd name="connsiteY140" fmla="*/ 2502040 h 4119824"/>
              <a:gd name="connsiteX141" fmla="*/ 422030 w 4119824"/>
              <a:gd name="connsiteY141" fmla="*/ 2451798 h 4119824"/>
              <a:gd name="connsiteX142" fmla="*/ 411982 w 4119824"/>
              <a:gd name="connsiteY142" fmla="*/ 2180492 h 4119824"/>
              <a:gd name="connsiteX143" fmla="*/ 401934 w 4119824"/>
              <a:gd name="connsiteY143" fmla="*/ 2150347 h 4119824"/>
              <a:gd name="connsiteX144" fmla="*/ 381837 w 4119824"/>
              <a:gd name="connsiteY144" fmla="*/ 2120202 h 4119824"/>
              <a:gd name="connsiteX145" fmla="*/ 351692 w 4119824"/>
              <a:gd name="connsiteY145" fmla="*/ 2090057 h 4119824"/>
              <a:gd name="connsiteX146" fmla="*/ 321547 w 4119824"/>
              <a:gd name="connsiteY146" fmla="*/ 2080009 h 4119824"/>
              <a:gd name="connsiteX147" fmla="*/ 271305 w 4119824"/>
              <a:gd name="connsiteY147" fmla="*/ 2049864 h 4119824"/>
              <a:gd name="connsiteX148" fmla="*/ 150725 w 4119824"/>
              <a:gd name="connsiteY148" fmla="*/ 2059912 h 4119824"/>
              <a:gd name="connsiteX149" fmla="*/ 120580 w 4119824"/>
              <a:gd name="connsiteY149" fmla="*/ 2090057 h 4119824"/>
              <a:gd name="connsiteX150" fmla="*/ 90435 w 4119824"/>
              <a:gd name="connsiteY150" fmla="*/ 2110154 h 4119824"/>
              <a:gd name="connsiteX151" fmla="*/ 30145 w 4119824"/>
              <a:gd name="connsiteY151" fmla="*/ 2220686 h 4119824"/>
              <a:gd name="connsiteX152" fmla="*/ 10048 w 4119824"/>
              <a:gd name="connsiteY152" fmla="*/ 2291024 h 4119824"/>
              <a:gd name="connsiteX153" fmla="*/ 0 w 4119824"/>
              <a:gd name="connsiteY153" fmla="*/ 2371411 h 4119824"/>
              <a:gd name="connsiteX154" fmla="*/ 10048 w 4119824"/>
              <a:gd name="connsiteY154" fmla="*/ 2893925 h 4119824"/>
              <a:gd name="connsiteX155" fmla="*/ 40193 w 4119824"/>
              <a:gd name="connsiteY155" fmla="*/ 3094892 h 4119824"/>
              <a:gd name="connsiteX156" fmla="*/ 50241 w 4119824"/>
              <a:gd name="connsiteY156" fmla="*/ 3125037 h 4119824"/>
              <a:gd name="connsiteX157" fmla="*/ 90435 w 4119824"/>
              <a:gd name="connsiteY157" fmla="*/ 3265714 h 4119824"/>
              <a:gd name="connsiteX158" fmla="*/ 110532 w 4119824"/>
              <a:gd name="connsiteY158" fmla="*/ 3315956 h 4119824"/>
              <a:gd name="connsiteX159" fmla="*/ 130628 w 4119824"/>
              <a:gd name="connsiteY159" fmla="*/ 3376246 h 4119824"/>
              <a:gd name="connsiteX160" fmla="*/ 150725 w 4119824"/>
              <a:gd name="connsiteY160" fmla="*/ 3406391 h 4119824"/>
              <a:gd name="connsiteX161" fmla="*/ 180870 w 4119824"/>
              <a:gd name="connsiteY161" fmla="*/ 3476730 h 4119824"/>
              <a:gd name="connsiteX162" fmla="*/ 221063 w 4119824"/>
              <a:gd name="connsiteY162" fmla="*/ 3547068 h 4119824"/>
              <a:gd name="connsiteX163" fmla="*/ 231112 w 4119824"/>
              <a:gd name="connsiteY163" fmla="*/ 3577213 h 4119824"/>
              <a:gd name="connsiteX164" fmla="*/ 311499 w 4119824"/>
              <a:gd name="connsiteY164" fmla="*/ 3717890 h 4119824"/>
              <a:gd name="connsiteX165" fmla="*/ 331595 w 4119824"/>
              <a:gd name="connsiteY165" fmla="*/ 3778180 h 4119824"/>
              <a:gd name="connsiteX166" fmla="*/ 381837 w 4119824"/>
              <a:gd name="connsiteY166" fmla="*/ 3848519 h 4119824"/>
              <a:gd name="connsiteX167" fmla="*/ 422030 w 4119824"/>
              <a:gd name="connsiteY167" fmla="*/ 3908809 h 4119824"/>
              <a:gd name="connsiteX168" fmla="*/ 472272 w 4119824"/>
              <a:gd name="connsiteY168" fmla="*/ 3969099 h 4119824"/>
              <a:gd name="connsiteX169" fmla="*/ 532562 w 4119824"/>
              <a:gd name="connsiteY169" fmla="*/ 4009292 h 4119824"/>
              <a:gd name="connsiteX170" fmla="*/ 602901 w 4119824"/>
              <a:gd name="connsiteY170" fmla="*/ 4049486 h 4119824"/>
              <a:gd name="connsiteX171" fmla="*/ 663191 w 4119824"/>
              <a:gd name="connsiteY171" fmla="*/ 4069582 h 4119824"/>
              <a:gd name="connsiteX172" fmla="*/ 693336 w 4119824"/>
              <a:gd name="connsiteY172" fmla="*/ 4079631 h 4119824"/>
              <a:gd name="connsiteX173" fmla="*/ 743578 w 4119824"/>
              <a:gd name="connsiteY173" fmla="*/ 4089679 h 4119824"/>
              <a:gd name="connsiteX174" fmla="*/ 813916 w 4119824"/>
              <a:gd name="connsiteY174" fmla="*/ 4109776 h 4119824"/>
              <a:gd name="connsiteX175" fmla="*/ 854110 w 4119824"/>
              <a:gd name="connsiteY175" fmla="*/ 4119824 h 4119824"/>
              <a:gd name="connsiteX176" fmla="*/ 2562329 w 4119824"/>
              <a:gd name="connsiteY176" fmla="*/ 4109776 h 4119824"/>
              <a:gd name="connsiteX177" fmla="*/ 2612571 w 4119824"/>
              <a:gd name="connsiteY177" fmla="*/ 4089679 h 4119824"/>
              <a:gd name="connsiteX178" fmla="*/ 2692958 w 4119824"/>
              <a:gd name="connsiteY178" fmla="*/ 4019341 h 4119824"/>
              <a:gd name="connsiteX179" fmla="*/ 2713055 w 4119824"/>
              <a:gd name="connsiteY179" fmla="*/ 3989196 h 4119824"/>
              <a:gd name="connsiteX180" fmla="*/ 2763296 w 4119824"/>
              <a:gd name="connsiteY180" fmla="*/ 3918857 h 4119824"/>
              <a:gd name="connsiteX181" fmla="*/ 2773345 w 4119824"/>
              <a:gd name="connsiteY181" fmla="*/ 3878664 h 4119824"/>
              <a:gd name="connsiteX182" fmla="*/ 2813538 w 4119824"/>
              <a:gd name="connsiteY182" fmla="*/ 3798277 h 4119824"/>
              <a:gd name="connsiteX183" fmla="*/ 2833635 w 4119824"/>
              <a:gd name="connsiteY183" fmla="*/ 3717890 h 4119824"/>
              <a:gd name="connsiteX184" fmla="*/ 2843683 w 4119824"/>
              <a:gd name="connsiteY184" fmla="*/ 3667648 h 4119824"/>
              <a:gd name="connsiteX185" fmla="*/ 2863780 w 4119824"/>
              <a:gd name="connsiteY185" fmla="*/ 3587262 h 4119824"/>
              <a:gd name="connsiteX186" fmla="*/ 2873828 w 4119824"/>
              <a:gd name="connsiteY186" fmla="*/ 3496826 h 4119824"/>
              <a:gd name="connsiteX187" fmla="*/ 2893925 w 4119824"/>
              <a:gd name="connsiteY187" fmla="*/ 3416440 h 4119824"/>
              <a:gd name="connsiteX188" fmla="*/ 2903973 w 4119824"/>
              <a:gd name="connsiteY188" fmla="*/ 3326004 h 4119824"/>
              <a:gd name="connsiteX189" fmla="*/ 2914022 w 4119824"/>
              <a:gd name="connsiteY189" fmla="*/ 3245618 h 4119824"/>
              <a:gd name="connsiteX190" fmla="*/ 2924070 w 4119824"/>
              <a:gd name="connsiteY190" fmla="*/ 3094892 h 4119824"/>
              <a:gd name="connsiteX191" fmla="*/ 2914022 w 4119824"/>
              <a:gd name="connsiteY191" fmla="*/ 2753248 h 4119824"/>
              <a:gd name="connsiteX192" fmla="*/ 2903973 w 4119824"/>
              <a:gd name="connsiteY192" fmla="*/ 2632668 h 4119824"/>
              <a:gd name="connsiteX193" fmla="*/ 2883877 w 4119824"/>
              <a:gd name="connsiteY193" fmla="*/ 2572378 h 4119824"/>
              <a:gd name="connsiteX194" fmla="*/ 2853732 w 4119824"/>
              <a:gd name="connsiteY194" fmla="*/ 2471895 h 4119824"/>
              <a:gd name="connsiteX195" fmla="*/ 2843683 w 4119824"/>
              <a:gd name="connsiteY195" fmla="*/ 2431701 h 4119824"/>
              <a:gd name="connsiteX196" fmla="*/ 2793441 w 4119824"/>
              <a:gd name="connsiteY196" fmla="*/ 2331218 h 4119824"/>
              <a:gd name="connsiteX197" fmla="*/ 2783393 w 4119824"/>
              <a:gd name="connsiteY197" fmla="*/ 2280976 h 4119824"/>
              <a:gd name="connsiteX198" fmla="*/ 2743200 w 4119824"/>
              <a:gd name="connsiteY198" fmla="*/ 2220686 h 4119824"/>
              <a:gd name="connsiteX199" fmla="*/ 2723103 w 4119824"/>
              <a:gd name="connsiteY199" fmla="*/ 2160396 h 4119824"/>
              <a:gd name="connsiteX200" fmla="*/ 2672861 w 4119824"/>
              <a:gd name="connsiteY200" fmla="*/ 2090057 h 4119824"/>
              <a:gd name="connsiteX201" fmla="*/ 2662813 w 4119824"/>
              <a:gd name="connsiteY201" fmla="*/ 2059912 h 4119824"/>
              <a:gd name="connsiteX202" fmla="*/ 2632668 w 4119824"/>
              <a:gd name="connsiteY202" fmla="*/ 2009670 h 4119824"/>
              <a:gd name="connsiteX203" fmla="*/ 2552281 w 4119824"/>
              <a:gd name="connsiteY203" fmla="*/ 1899138 h 4119824"/>
              <a:gd name="connsiteX204" fmla="*/ 2522136 w 4119824"/>
              <a:gd name="connsiteY204" fmla="*/ 1858945 h 4119824"/>
              <a:gd name="connsiteX205" fmla="*/ 2461846 w 4119824"/>
              <a:gd name="connsiteY205" fmla="*/ 1798655 h 4119824"/>
              <a:gd name="connsiteX206" fmla="*/ 2401556 w 4119824"/>
              <a:gd name="connsiteY206" fmla="*/ 1728316 h 4119824"/>
              <a:gd name="connsiteX207" fmla="*/ 2381459 w 4119824"/>
              <a:gd name="connsiteY207" fmla="*/ 1688123 h 4119824"/>
              <a:gd name="connsiteX208" fmla="*/ 2361362 w 4119824"/>
              <a:gd name="connsiteY208" fmla="*/ 1607736 h 4119824"/>
              <a:gd name="connsiteX209" fmla="*/ 2351314 w 4119824"/>
              <a:gd name="connsiteY209" fmla="*/ 1577591 h 4119824"/>
              <a:gd name="connsiteX210" fmla="*/ 2331217 w 4119824"/>
              <a:gd name="connsiteY210" fmla="*/ 1457011 h 4119824"/>
              <a:gd name="connsiteX211" fmla="*/ 2321169 w 4119824"/>
              <a:gd name="connsiteY211" fmla="*/ 1426866 h 4119824"/>
              <a:gd name="connsiteX212" fmla="*/ 2311121 w 4119824"/>
              <a:gd name="connsiteY212" fmla="*/ 1356527 h 4119824"/>
              <a:gd name="connsiteX213" fmla="*/ 2280976 w 4119824"/>
              <a:gd name="connsiteY213" fmla="*/ 1276141 h 4119824"/>
              <a:gd name="connsiteX214" fmla="*/ 2260879 w 4119824"/>
              <a:gd name="connsiteY214" fmla="*/ 1235947 h 4119824"/>
              <a:gd name="connsiteX215" fmla="*/ 2240782 w 4119824"/>
              <a:gd name="connsiteY215" fmla="*/ 1175657 h 4119824"/>
              <a:gd name="connsiteX216" fmla="*/ 2190540 w 4119824"/>
              <a:gd name="connsiteY216" fmla="*/ 1105319 h 4119824"/>
              <a:gd name="connsiteX217" fmla="*/ 2160395 w 4119824"/>
              <a:gd name="connsiteY217" fmla="*/ 1075174 h 4119824"/>
              <a:gd name="connsiteX218" fmla="*/ 2090057 w 4119824"/>
              <a:gd name="connsiteY218" fmla="*/ 974690 h 4119824"/>
              <a:gd name="connsiteX219" fmla="*/ 2069960 w 4119824"/>
              <a:gd name="connsiteY219" fmla="*/ 934497 h 4119824"/>
              <a:gd name="connsiteX220" fmla="*/ 2039815 w 4119824"/>
              <a:gd name="connsiteY220" fmla="*/ 884255 h 4119824"/>
              <a:gd name="connsiteX221" fmla="*/ 2019718 w 4119824"/>
              <a:gd name="connsiteY221" fmla="*/ 823965 h 4119824"/>
              <a:gd name="connsiteX222" fmla="*/ 2009670 w 4119824"/>
              <a:gd name="connsiteY222" fmla="*/ 793820 h 4119824"/>
              <a:gd name="connsiteX223" fmla="*/ 2009670 w 4119824"/>
              <a:gd name="connsiteY223" fmla="*/ 542611 h 4119824"/>
              <a:gd name="connsiteX224" fmla="*/ 2029767 w 4119824"/>
              <a:gd name="connsiteY224" fmla="*/ 512466 h 4119824"/>
              <a:gd name="connsiteX225" fmla="*/ 2069960 w 4119824"/>
              <a:gd name="connsiteY225" fmla="*/ 462224 h 4119824"/>
              <a:gd name="connsiteX226" fmla="*/ 2130250 w 4119824"/>
              <a:gd name="connsiteY226" fmla="*/ 401934 h 4119824"/>
              <a:gd name="connsiteX227" fmla="*/ 2160395 w 4119824"/>
              <a:gd name="connsiteY227" fmla="*/ 371789 h 4119824"/>
              <a:gd name="connsiteX228" fmla="*/ 2270927 w 4119824"/>
              <a:gd name="connsiteY228" fmla="*/ 311499 h 4119824"/>
              <a:gd name="connsiteX229" fmla="*/ 2311121 w 4119824"/>
              <a:gd name="connsiteY229" fmla="*/ 301451 h 4119824"/>
              <a:gd name="connsiteX230" fmla="*/ 2351314 w 4119824"/>
              <a:gd name="connsiteY230" fmla="*/ 281354 h 4119824"/>
              <a:gd name="connsiteX231" fmla="*/ 2743200 w 4119824"/>
              <a:gd name="connsiteY231" fmla="*/ 281354 h 4119824"/>
              <a:gd name="connsiteX232" fmla="*/ 2843683 w 4119824"/>
              <a:gd name="connsiteY232" fmla="*/ 311499 h 4119824"/>
              <a:gd name="connsiteX233" fmla="*/ 2903973 w 4119824"/>
              <a:gd name="connsiteY233" fmla="*/ 331596 h 4119824"/>
              <a:gd name="connsiteX234" fmla="*/ 2944167 w 4119824"/>
              <a:gd name="connsiteY234" fmla="*/ 351692 h 4119824"/>
              <a:gd name="connsiteX235" fmla="*/ 3044650 w 4119824"/>
              <a:gd name="connsiteY235" fmla="*/ 432079 h 4119824"/>
              <a:gd name="connsiteX236" fmla="*/ 3064747 w 4119824"/>
              <a:gd name="connsiteY236" fmla="*/ 462224 h 4119824"/>
              <a:gd name="connsiteX237" fmla="*/ 3125037 w 4119824"/>
              <a:gd name="connsiteY237" fmla="*/ 542611 h 4119824"/>
              <a:gd name="connsiteX238" fmla="*/ 3155182 w 4119824"/>
              <a:gd name="connsiteY238" fmla="*/ 633046 h 4119824"/>
              <a:gd name="connsiteX239" fmla="*/ 3165230 w 4119824"/>
              <a:gd name="connsiteY239" fmla="*/ 663191 h 4119824"/>
              <a:gd name="connsiteX240" fmla="*/ 3175279 w 4119824"/>
              <a:gd name="connsiteY240" fmla="*/ 713433 h 4119824"/>
              <a:gd name="connsiteX241" fmla="*/ 3165230 w 4119824"/>
              <a:gd name="connsiteY241" fmla="*/ 924448 h 4119824"/>
              <a:gd name="connsiteX242" fmla="*/ 3155182 w 4119824"/>
              <a:gd name="connsiteY242" fmla="*/ 974690 h 4119824"/>
              <a:gd name="connsiteX243" fmla="*/ 3135085 w 4119824"/>
              <a:gd name="connsiteY243" fmla="*/ 1004835 h 4119824"/>
              <a:gd name="connsiteX244" fmla="*/ 3114989 w 4119824"/>
              <a:gd name="connsiteY244" fmla="*/ 1055077 h 4119824"/>
              <a:gd name="connsiteX245" fmla="*/ 3044650 w 4119824"/>
              <a:gd name="connsiteY245" fmla="*/ 1135464 h 4119824"/>
              <a:gd name="connsiteX246" fmla="*/ 3014505 w 4119824"/>
              <a:gd name="connsiteY246" fmla="*/ 1155560 h 4119824"/>
              <a:gd name="connsiteX247" fmla="*/ 2984360 w 4119824"/>
              <a:gd name="connsiteY247" fmla="*/ 1185706 h 4119824"/>
              <a:gd name="connsiteX248" fmla="*/ 2893925 w 4119824"/>
              <a:gd name="connsiteY248" fmla="*/ 1215851 h 4119824"/>
              <a:gd name="connsiteX249" fmla="*/ 2743200 w 4119824"/>
              <a:gd name="connsiteY249" fmla="*/ 1205802 h 4119824"/>
              <a:gd name="connsiteX250" fmla="*/ 2662813 w 4119824"/>
              <a:gd name="connsiteY250" fmla="*/ 1155560 h 4119824"/>
              <a:gd name="connsiteX251" fmla="*/ 2572378 w 4119824"/>
              <a:gd name="connsiteY251" fmla="*/ 1075174 h 4119824"/>
              <a:gd name="connsiteX252" fmla="*/ 2552281 w 4119824"/>
              <a:gd name="connsiteY252" fmla="*/ 1034980 h 4119824"/>
              <a:gd name="connsiteX253" fmla="*/ 2562329 w 4119824"/>
              <a:gd name="connsiteY253" fmla="*/ 1004835 h 4119824"/>
              <a:gd name="connsiteX254" fmla="*/ 2622619 w 4119824"/>
              <a:gd name="connsiteY254" fmla="*/ 1045029 h 4119824"/>
              <a:gd name="connsiteX255" fmla="*/ 2632668 w 4119824"/>
              <a:gd name="connsiteY255" fmla="*/ 1075174 h 4119824"/>
              <a:gd name="connsiteX256" fmla="*/ 2612571 w 4119824"/>
              <a:gd name="connsiteY256" fmla="*/ 1326382 h 4119824"/>
              <a:gd name="connsiteX257" fmla="*/ 2622619 w 4119824"/>
              <a:gd name="connsiteY257" fmla="*/ 1567543 h 4119824"/>
              <a:gd name="connsiteX258" fmla="*/ 2642716 w 4119824"/>
              <a:gd name="connsiteY258" fmla="*/ 1668026 h 4119824"/>
              <a:gd name="connsiteX259" fmla="*/ 2662813 w 4119824"/>
              <a:gd name="connsiteY259" fmla="*/ 1728316 h 4119824"/>
              <a:gd name="connsiteX260" fmla="*/ 2682910 w 4119824"/>
              <a:gd name="connsiteY260" fmla="*/ 1768510 h 4119824"/>
              <a:gd name="connsiteX261" fmla="*/ 2753248 w 4119824"/>
              <a:gd name="connsiteY261" fmla="*/ 1858945 h 4119824"/>
              <a:gd name="connsiteX262" fmla="*/ 2783393 w 4119824"/>
              <a:gd name="connsiteY262" fmla="*/ 1879042 h 4119824"/>
              <a:gd name="connsiteX263" fmla="*/ 2823586 w 4119824"/>
              <a:gd name="connsiteY263" fmla="*/ 1909187 h 4119824"/>
              <a:gd name="connsiteX264" fmla="*/ 2853732 w 4119824"/>
              <a:gd name="connsiteY264" fmla="*/ 1919235 h 4119824"/>
              <a:gd name="connsiteX265" fmla="*/ 2893925 w 4119824"/>
              <a:gd name="connsiteY265" fmla="*/ 1939332 h 4119824"/>
              <a:gd name="connsiteX266" fmla="*/ 2924070 w 4119824"/>
              <a:gd name="connsiteY266" fmla="*/ 1959429 h 4119824"/>
              <a:gd name="connsiteX267" fmla="*/ 2964263 w 4119824"/>
              <a:gd name="connsiteY267" fmla="*/ 1979525 h 4119824"/>
              <a:gd name="connsiteX268" fmla="*/ 2994408 w 4119824"/>
              <a:gd name="connsiteY268" fmla="*/ 1999622 h 4119824"/>
              <a:gd name="connsiteX269" fmla="*/ 3034602 w 4119824"/>
              <a:gd name="connsiteY269" fmla="*/ 2009670 h 4119824"/>
              <a:gd name="connsiteX270" fmla="*/ 3114989 w 4119824"/>
              <a:gd name="connsiteY270" fmla="*/ 2049864 h 4119824"/>
              <a:gd name="connsiteX271" fmla="*/ 3155182 w 4119824"/>
              <a:gd name="connsiteY271" fmla="*/ 2069960 h 4119824"/>
              <a:gd name="connsiteX272" fmla="*/ 3205424 w 4119824"/>
              <a:gd name="connsiteY272" fmla="*/ 2090057 h 4119824"/>
              <a:gd name="connsiteX273" fmla="*/ 3245617 w 4119824"/>
              <a:gd name="connsiteY273" fmla="*/ 2110154 h 4119824"/>
              <a:gd name="connsiteX274" fmla="*/ 3346101 w 4119824"/>
              <a:gd name="connsiteY274" fmla="*/ 2160396 h 4119824"/>
              <a:gd name="connsiteX275" fmla="*/ 3376246 w 4119824"/>
              <a:gd name="connsiteY275" fmla="*/ 2190541 h 4119824"/>
              <a:gd name="connsiteX276" fmla="*/ 3416439 w 4119824"/>
              <a:gd name="connsiteY276" fmla="*/ 2210637 h 4119824"/>
              <a:gd name="connsiteX277" fmla="*/ 3516923 w 4119824"/>
              <a:gd name="connsiteY277" fmla="*/ 2301073 h 4119824"/>
              <a:gd name="connsiteX278" fmla="*/ 3547068 w 4119824"/>
              <a:gd name="connsiteY278" fmla="*/ 2331218 h 4119824"/>
              <a:gd name="connsiteX279" fmla="*/ 3587261 w 4119824"/>
              <a:gd name="connsiteY279" fmla="*/ 2401556 h 4119824"/>
              <a:gd name="connsiteX280" fmla="*/ 3627455 w 4119824"/>
              <a:gd name="connsiteY280" fmla="*/ 2471895 h 4119824"/>
              <a:gd name="connsiteX281" fmla="*/ 3647551 w 4119824"/>
              <a:gd name="connsiteY281" fmla="*/ 2552281 h 4119824"/>
              <a:gd name="connsiteX282" fmla="*/ 3667648 w 4119824"/>
              <a:gd name="connsiteY282" fmla="*/ 2612571 h 4119824"/>
              <a:gd name="connsiteX283" fmla="*/ 3677696 w 4119824"/>
              <a:gd name="connsiteY283" fmla="*/ 2532185 h 4119824"/>
              <a:gd name="connsiteX284" fmla="*/ 3697793 w 4119824"/>
              <a:gd name="connsiteY284" fmla="*/ 2421653 h 4119824"/>
              <a:gd name="connsiteX285" fmla="*/ 3717890 w 4119824"/>
              <a:gd name="connsiteY285" fmla="*/ 2381459 h 4119824"/>
              <a:gd name="connsiteX286" fmla="*/ 3727938 w 4119824"/>
              <a:gd name="connsiteY286" fmla="*/ 2341266 h 4119824"/>
              <a:gd name="connsiteX287" fmla="*/ 3748035 w 4119824"/>
              <a:gd name="connsiteY287" fmla="*/ 2311121 h 4119824"/>
              <a:gd name="connsiteX288" fmla="*/ 3768132 w 4119824"/>
              <a:gd name="connsiteY288" fmla="*/ 2270927 h 4119824"/>
              <a:gd name="connsiteX289" fmla="*/ 3818373 w 4119824"/>
              <a:gd name="connsiteY289" fmla="*/ 2150347 h 4119824"/>
              <a:gd name="connsiteX290" fmla="*/ 3838470 w 4119824"/>
              <a:gd name="connsiteY290" fmla="*/ 2110154 h 4119824"/>
              <a:gd name="connsiteX291" fmla="*/ 3858567 w 4119824"/>
              <a:gd name="connsiteY291" fmla="*/ 2069960 h 4119824"/>
              <a:gd name="connsiteX292" fmla="*/ 3868615 w 4119824"/>
              <a:gd name="connsiteY292" fmla="*/ 2029767 h 4119824"/>
              <a:gd name="connsiteX293" fmla="*/ 3888712 w 4119824"/>
              <a:gd name="connsiteY293" fmla="*/ 1989574 h 4119824"/>
              <a:gd name="connsiteX294" fmla="*/ 3918857 w 4119824"/>
              <a:gd name="connsiteY294" fmla="*/ 1899138 h 4119824"/>
              <a:gd name="connsiteX295" fmla="*/ 3928905 w 4119824"/>
              <a:gd name="connsiteY295" fmla="*/ 1828800 h 4119824"/>
              <a:gd name="connsiteX296" fmla="*/ 3949002 w 4119824"/>
              <a:gd name="connsiteY296" fmla="*/ 1738365 h 4119824"/>
              <a:gd name="connsiteX297" fmla="*/ 3949002 w 4119824"/>
              <a:gd name="connsiteY297" fmla="*/ 1356527 h 4119824"/>
              <a:gd name="connsiteX298" fmla="*/ 3928905 w 4119824"/>
              <a:gd name="connsiteY298" fmla="*/ 1225899 h 4119824"/>
              <a:gd name="connsiteX299" fmla="*/ 3918857 w 4119824"/>
              <a:gd name="connsiteY299" fmla="*/ 1155560 h 4119824"/>
              <a:gd name="connsiteX300" fmla="*/ 3908808 w 4119824"/>
              <a:gd name="connsiteY300" fmla="*/ 1115367 h 4119824"/>
              <a:gd name="connsiteX301" fmla="*/ 3888712 w 4119824"/>
              <a:gd name="connsiteY301" fmla="*/ 984738 h 4119824"/>
              <a:gd name="connsiteX302" fmla="*/ 3878663 w 4119824"/>
              <a:gd name="connsiteY302" fmla="*/ 954593 h 4119824"/>
              <a:gd name="connsiteX303" fmla="*/ 3858567 w 4119824"/>
              <a:gd name="connsiteY303" fmla="*/ 834013 h 4119824"/>
              <a:gd name="connsiteX304" fmla="*/ 3848518 w 4119824"/>
              <a:gd name="connsiteY304" fmla="*/ 803868 h 4119824"/>
              <a:gd name="connsiteX305" fmla="*/ 3838470 w 4119824"/>
              <a:gd name="connsiteY305" fmla="*/ 743578 h 4119824"/>
              <a:gd name="connsiteX306" fmla="*/ 3818373 w 4119824"/>
              <a:gd name="connsiteY306" fmla="*/ 683288 h 4119824"/>
              <a:gd name="connsiteX307" fmla="*/ 3808325 w 4119824"/>
              <a:gd name="connsiteY307" fmla="*/ 643095 h 4119824"/>
              <a:gd name="connsiteX308" fmla="*/ 3778180 w 4119824"/>
              <a:gd name="connsiteY308" fmla="*/ 552659 h 4119824"/>
              <a:gd name="connsiteX309" fmla="*/ 3768132 w 4119824"/>
              <a:gd name="connsiteY309" fmla="*/ 522514 h 4119824"/>
              <a:gd name="connsiteX310" fmla="*/ 3737986 w 4119824"/>
              <a:gd name="connsiteY310" fmla="*/ 432079 h 4119824"/>
              <a:gd name="connsiteX311" fmla="*/ 3717890 w 4119824"/>
              <a:gd name="connsiteY311" fmla="*/ 371789 h 4119824"/>
              <a:gd name="connsiteX312" fmla="*/ 3707841 w 4119824"/>
              <a:gd name="connsiteY312" fmla="*/ 341644 h 4119824"/>
              <a:gd name="connsiteX313" fmla="*/ 3637503 w 4119824"/>
              <a:gd name="connsiteY313" fmla="*/ 251209 h 4119824"/>
              <a:gd name="connsiteX314" fmla="*/ 3607358 w 4119824"/>
              <a:gd name="connsiteY314" fmla="*/ 231112 h 4119824"/>
              <a:gd name="connsiteX315" fmla="*/ 3537019 w 4119824"/>
              <a:gd name="connsiteY315" fmla="*/ 180870 h 4119824"/>
              <a:gd name="connsiteX316" fmla="*/ 3506874 w 4119824"/>
              <a:gd name="connsiteY316" fmla="*/ 170822 h 4119824"/>
              <a:gd name="connsiteX317" fmla="*/ 3476729 w 4119824"/>
              <a:gd name="connsiteY317" fmla="*/ 150725 h 4119824"/>
              <a:gd name="connsiteX318" fmla="*/ 3426488 w 4119824"/>
              <a:gd name="connsiteY318" fmla="*/ 140677 h 4119824"/>
              <a:gd name="connsiteX319" fmla="*/ 3386294 w 4119824"/>
              <a:gd name="connsiteY319" fmla="*/ 130629 h 4119824"/>
              <a:gd name="connsiteX320" fmla="*/ 3356149 w 4119824"/>
              <a:gd name="connsiteY320" fmla="*/ 120580 h 4119824"/>
              <a:gd name="connsiteX321" fmla="*/ 3315956 w 4119824"/>
              <a:gd name="connsiteY321" fmla="*/ 110532 h 4119824"/>
              <a:gd name="connsiteX322" fmla="*/ 3285811 w 4119824"/>
              <a:gd name="connsiteY322" fmla="*/ 100484 h 4119824"/>
              <a:gd name="connsiteX323" fmla="*/ 3215472 w 4119824"/>
              <a:gd name="connsiteY323" fmla="*/ 80387 h 4119824"/>
              <a:gd name="connsiteX324" fmla="*/ 2984360 w 4119824"/>
              <a:gd name="connsiteY324" fmla="*/ 90435 h 4119824"/>
              <a:gd name="connsiteX325" fmla="*/ 2954215 w 4119824"/>
              <a:gd name="connsiteY325" fmla="*/ 100484 h 4119824"/>
              <a:gd name="connsiteX326" fmla="*/ 2873828 w 4119824"/>
              <a:gd name="connsiteY326" fmla="*/ 110532 h 4119824"/>
              <a:gd name="connsiteX327" fmla="*/ 2592474 w 4119824"/>
              <a:gd name="connsiteY327" fmla="*/ 120580 h 4119824"/>
              <a:gd name="connsiteX328" fmla="*/ 2291024 w 4119824"/>
              <a:gd name="connsiteY328" fmla="*/ 110532 h 4119824"/>
              <a:gd name="connsiteX329" fmla="*/ 2260879 w 4119824"/>
              <a:gd name="connsiteY329" fmla="*/ 90435 h 4119824"/>
              <a:gd name="connsiteX330" fmla="*/ 2250830 w 4119824"/>
              <a:gd name="connsiteY330" fmla="*/ 60290 h 4119824"/>
              <a:gd name="connsiteX331" fmla="*/ 2260879 w 4119824"/>
              <a:gd name="connsiteY331" fmla="*/ 30145 h 4119824"/>
              <a:gd name="connsiteX332" fmla="*/ 2291024 w 4119824"/>
              <a:gd name="connsiteY332" fmla="*/ 20097 h 4119824"/>
              <a:gd name="connsiteX333" fmla="*/ 2421652 w 4119824"/>
              <a:gd name="connsiteY333" fmla="*/ 0 h 4119824"/>
              <a:gd name="connsiteX334" fmla="*/ 2893925 w 4119824"/>
              <a:gd name="connsiteY334" fmla="*/ 20097 h 4119824"/>
              <a:gd name="connsiteX335" fmla="*/ 3064747 w 4119824"/>
              <a:gd name="connsiteY335" fmla="*/ 40193 h 4119824"/>
              <a:gd name="connsiteX336" fmla="*/ 3114989 w 4119824"/>
              <a:gd name="connsiteY336" fmla="*/ 50242 h 4119824"/>
              <a:gd name="connsiteX337" fmla="*/ 3185327 w 4119824"/>
              <a:gd name="connsiteY337" fmla="*/ 60290 h 4119824"/>
              <a:gd name="connsiteX338" fmla="*/ 3215472 w 4119824"/>
              <a:gd name="connsiteY338" fmla="*/ 70338 h 4119824"/>
              <a:gd name="connsiteX339" fmla="*/ 3255666 w 4119824"/>
              <a:gd name="connsiteY339" fmla="*/ 80387 h 4119824"/>
              <a:gd name="connsiteX340" fmla="*/ 3295859 w 4119824"/>
              <a:gd name="connsiteY340" fmla="*/ 100484 h 4119824"/>
              <a:gd name="connsiteX341" fmla="*/ 3356149 w 4119824"/>
              <a:gd name="connsiteY341" fmla="*/ 120580 h 4119824"/>
              <a:gd name="connsiteX342" fmla="*/ 3436536 w 4119824"/>
              <a:gd name="connsiteY342" fmla="*/ 160774 h 4119824"/>
              <a:gd name="connsiteX343" fmla="*/ 3466681 w 4119824"/>
              <a:gd name="connsiteY343" fmla="*/ 180870 h 4119824"/>
              <a:gd name="connsiteX344" fmla="*/ 3537019 w 4119824"/>
              <a:gd name="connsiteY344" fmla="*/ 211015 h 4119824"/>
              <a:gd name="connsiteX345" fmla="*/ 3607358 w 4119824"/>
              <a:gd name="connsiteY345" fmla="*/ 271306 h 4119824"/>
              <a:gd name="connsiteX346" fmla="*/ 3637503 w 4119824"/>
              <a:gd name="connsiteY346" fmla="*/ 291402 h 4119824"/>
              <a:gd name="connsiteX347" fmla="*/ 3707841 w 4119824"/>
              <a:gd name="connsiteY347" fmla="*/ 361741 h 4119824"/>
              <a:gd name="connsiteX348" fmla="*/ 3737986 w 4119824"/>
              <a:gd name="connsiteY348" fmla="*/ 391886 h 4119824"/>
              <a:gd name="connsiteX349" fmla="*/ 3778180 w 4119824"/>
              <a:gd name="connsiteY349" fmla="*/ 452176 h 4119824"/>
              <a:gd name="connsiteX350" fmla="*/ 3798277 w 4119824"/>
              <a:gd name="connsiteY350" fmla="*/ 482321 h 4119824"/>
              <a:gd name="connsiteX351" fmla="*/ 3808325 w 4119824"/>
              <a:gd name="connsiteY351" fmla="*/ 512466 h 4119824"/>
              <a:gd name="connsiteX352" fmla="*/ 3848518 w 4119824"/>
              <a:gd name="connsiteY352" fmla="*/ 572756 h 4119824"/>
              <a:gd name="connsiteX353" fmla="*/ 3858567 w 4119824"/>
              <a:gd name="connsiteY353" fmla="*/ 602901 h 4119824"/>
              <a:gd name="connsiteX354" fmla="*/ 3878663 w 4119824"/>
              <a:gd name="connsiteY354" fmla="*/ 643095 h 4119824"/>
              <a:gd name="connsiteX355" fmla="*/ 3928905 w 4119824"/>
              <a:gd name="connsiteY355" fmla="*/ 763675 h 4119824"/>
              <a:gd name="connsiteX356" fmla="*/ 3959050 w 4119824"/>
              <a:gd name="connsiteY356" fmla="*/ 884255 h 4119824"/>
              <a:gd name="connsiteX357" fmla="*/ 3969099 w 4119824"/>
              <a:gd name="connsiteY357" fmla="*/ 924448 h 4119824"/>
              <a:gd name="connsiteX358" fmla="*/ 3979147 w 4119824"/>
              <a:gd name="connsiteY358" fmla="*/ 964642 h 4119824"/>
              <a:gd name="connsiteX359" fmla="*/ 3989195 w 4119824"/>
              <a:gd name="connsiteY359" fmla="*/ 994787 h 4119824"/>
              <a:gd name="connsiteX360" fmla="*/ 4009292 w 4119824"/>
              <a:gd name="connsiteY360" fmla="*/ 1065125 h 4119824"/>
              <a:gd name="connsiteX361" fmla="*/ 4019340 w 4119824"/>
              <a:gd name="connsiteY361" fmla="*/ 1135464 h 4119824"/>
              <a:gd name="connsiteX362" fmla="*/ 4029389 w 4119824"/>
              <a:gd name="connsiteY362" fmla="*/ 1215851 h 4119824"/>
              <a:gd name="connsiteX363" fmla="*/ 4039437 w 4119824"/>
              <a:gd name="connsiteY363" fmla="*/ 1256044 h 4119824"/>
              <a:gd name="connsiteX364" fmla="*/ 4049485 w 4119824"/>
              <a:gd name="connsiteY364" fmla="*/ 1336431 h 4119824"/>
              <a:gd name="connsiteX365" fmla="*/ 4079630 w 4119824"/>
              <a:gd name="connsiteY365" fmla="*/ 1587640 h 4119824"/>
              <a:gd name="connsiteX366" fmla="*/ 4089679 w 4119824"/>
              <a:gd name="connsiteY366" fmla="*/ 1728316 h 4119824"/>
              <a:gd name="connsiteX367" fmla="*/ 4109776 w 4119824"/>
              <a:gd name="connsiteY367" fmla="*/ 1899138 h 4119824"/>
              <a:gd name="connsiteX368" fmla="*/ 4119824 w 4119824"/>
              <a:gd name="connsiteY368" fmla="*/ 1999622 h 4119824"/>
              <a:gd name="connsiteX369" fmla="*/ 4109776 w 4119824"/>
              <a:gd name="connsiteY369" fmla="*/ 2361363 h 4119824"/>
              <a:gd name="connsiteX370" fmla="*/ 4079630 w 4119824"/>
              <a:gd name="connsiteY370" fmla="*/ 2471895 h 4119824"/>
              <a:gd name="connsiteX371" fmla="*/ 4049485 w 4119824"/>
              <a:gd name="connsiteY371" fmla="*/ 2572378 h 4119824"/>
              <a:gd name="connsiteX372" fmla="*/ 4029389 w 4119824"/>
              <a:gd name="connsiteY372" fmla="*/ 2602523 h 4119824"/>
              <a:gd name="connsiteX373" fmla="*/ 3989195 w 4119824"/>
              <a:gd name="connsiteY373" fmla="*/ 2672862 h 4119824"/>
              <a:gd name="connsiteX374" fmla="*/ 3959050 w 4119824"/>
              <a:gd name="connsiteY374" fmla="*/ 2703007 h 4119824"/>
              <a:gd name="connsiteX375" fmla="*/ 3858567 w 4119824"/>
              <a:gd name="connsiteY375" fmla="*/ 2813538 h 4119824"/>
              <a:gd name="connsiteX376" fmla="*/ 3778180 w 4119824"/>
              <a:gd name="connsiteY376" fmla="*/ 2903974 h 4119824"/>
              <a:gd name="connsiteX377" fmla="*/ 3748035 w 4119824"/>
              <a:gd name="connsiteY377" fmla="*/ 2934119 h 4119824"/>
              <a:gd name="connsiteX378" fmla="*/ 3717890 w 4119824"/>
              <a:gd name="connsiteY378" fmla="*/ 2964264 h 4119824"/>
              <a:gd name="connsiteX379" fmla="*/ 3667648 w 4119824"/>
              <a:gd name="connsiteY379" fmla="*/ 3004457 h 4119824"/>
              <a:gd name="connsiteX380" fmla="*/ 3647551 w 4119824"/>
              <a:gd name="connsiteY380" fmla="*/ 3034602 h 4119824"/>
              <a:gd name="connsiteX381" fmla="*/ 3617406 w 4119824"/>
              <a:gd name="connsiteY381" fmla="*/ 3054699 h 4119824"/>
              <a:gd name="connsiteX382" fmla="*/ 3486778 w 4119824"/>
              <a:gd name="connsiteY382" fmla="*/ 3175279 h 4119824"/>
              <a:gd name="connsiteX383" fmla="*/ 3426488 w 4119824"/>
              <a:gd name="connsiteY383" fmla="*/ 3265714 h 4119824"/>
              <a:gd name="connsiteX384" fmla="*/ 3406391 w 4119824"/>
              <a:gd name="connsiteY384" fmla="*/ 3295859 h 4119824"/>
              <a:gd name="connsiteX385" fmla="*/ 3366197 w 4119824"/>
              <a:gd name="connsiteY385" fmla="*/ 3376246 h 4119824"/>
              <a:gd name="connsiteX386" fmla="*/ 3336052 w 4119824"/>
              <a:gd name="connsiteY386" fmla="*/ 3526971 h 4119824"/>
              <a:gd name="connsiteX387" fmla="*/ 3346101 w 4119824"/>
              <a:gd name="connsiteY387" fmla="*/ 3627455 h 4119824"/>
              <a:gd name="connsiteX388" fmla="*/ 3376246 w 4119824"/>
              <a:gd name="connsiteY388" fmla="*/ 3637503 h 4119824"/>
              <a:gd name="connsiteX389" fmla="*/ 4039437 w 4119824"/>
              <a:gd name="connsiteY389" fmla="*/ 3637503 h 411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4119824" h="4119824">
                <a:moveTo>
                  <a:pt x="663191" y="2160396"/>
                </a:moveTo>
                <a:cubicBezTo>
                  <a:pt x="659842" y="2136950"/>
                  <a:pt x="657788" y="2113281"/>
                  <a:pt x="653143" y="2090057"/>
                </a:cubicBezTo>
                <a:cubicBezTo>
                  <a:pt x="651066" y="2079671"/>
                  <a:pt x="645171" y="2070298"/>
                  <a:pt x="643094" y="2059912"/>
                </a:cubicBezTo>
                <a:cubicBezTo>
                  <a:pt x="627052" y="1979704"/>
                  <a:pt x="639618" y="2004076"/>
                  <a:pt x="622997" y="1929284"/>
                </a:cubicBezTo>
                <a:cubicBezTo>
                  <a:pt x="620699" y="1918944"/>
                  <a:pt x="616298" y="1909187"/>
                  <a:pt x="612949" y="1899138"/>
                </a:cubicBezTo>
                <a:cubicBezTo>
                  <a:pt x="609600" y="1872343"/>
                  <a:pt x="606470" y="1845519"/>
                  <a:pt x="602901" y="1818752"/>
                </a:cubicBezTo>
                <a:cubicBezTo>
                  <a:pt x="599771" y="1795275"/>
                  <a:pt x="592852" y="1772097"/>
                  <a:pt x="592852" y="1748413"/>
                </a:cubicBezTo>
                <a:cubicBezTo>
                  <a:pt x="592852" y="1657916"/>
                  <a:pt x="597256" y="1567429"/>
                  <a:pt x="602901" y="1477108"/>
                </a:cubicBezTo>
                <a:cubicBezTo>
                  <a:pt x="603966" y="1460062"/>
                  <a:pt x="609244" y="1443538"/>
                  <a:pt x="612949" y="1426866"/>
                </a:cubicBezTo>
                <a:cubicBezTo>
                  <a:pt x="633029" y="1336503"/>
                  <a:pt x="612906" y="1430373"/>
                  <a:pt x="633046" y="1356527"/>
                </a:cubicBezTo>
                <a:cubicBezTo>
                  <a:pt x="640314" y="1329880"/>
                  <a:pt x="640791" y="1300845"/>
                  <a:pt x="653143" y="1276141"/>
                </a:cubicBezTo>
                <a:cubicBezTo>
                  <a:pt x="659842" y="1262743"/>
                  <a:pt x="667979" y="1249973"/>
                  <a:pt x="673239" y="1235947"/>
                </a:cubicBezTo>
                <a:cubicBezTo>
                  <a:pt x="678088" y="1223016"/>
                  <a:pt x="677976" y="1208502"/>
                  <a:pt x="683288" y="1195754"/>
                </a:cubicBezTo>
                <a:cubicBezTo>
                  <a:pt x="694811" y="1168100"/>
                  <a:pt x="710083" y="1142163"/>
                  <a:pt x="723481" y="1115367"/>
                </a:cubicBezTo>
                <a:cubicBezTo>
                  <a:pt x="730180" y="1101969"/>
                  <a:pt x="735269" y="1087638"/>
                  <a:pt x="743578" y="1075174"/>
                </a:cubicBezTo>
                <a:cubicBezTo>
                  <a:pt x="750277" y="1065126"/>
                  <a:pt x="757682" y="1055514"/>
                  <a:pt x="763674" y="1045029"/>
                </a:cubicBezTo>
                <a:cubicBezTo>
                  <a:pt x="771106" y="1032023"/>
                  <a:pt x="777870" y="1018603"/>
                  <a:pt x="783771" y="1004835"/>
                </a:cubicBezTo>
                <a:cubicBezTo>
                  <a:pt x="798220" y="971119"/>
                  <a:pt x="787279" y="974511"/>
                  <a:pt x="813916" y="944545"/>
                </a:cubicBezTo>
                <a:cubicBezTo>
                  <a:pt x="832798" y="923303"/>
                  <a:pt x="858441" y="907903"/>
                  <a:pt x="874206" y="884255"/>
                </a:cubicBezTo>
                <a:cubicBezTo>
                  <a:pt x="880905" y="874207"/>
                  <a:pt x="885764" y="862649"/>
                  <a:pt x="894303" y="854110"/>
                </a:cubicBezTo>
                <a:cubicBezTo>
                  <a:pt x="947089" y="801324"/>
                  <a:pt x="918972" y="843667"/>
                  <a:pt x="974690" y="803868"/>
                </a:cubicBezTo>
                <a:cubicBezTo>
                  <a:pt x="1028847" y="765185"/>
                  <a:pt x="981228" y="767089"/>
                  <a:pt x="1065125" y="733530"/>
                </a:cubicBezTo>
                <a:cubicBezTo>
                  <a:pt x="1081872" y="726831"/>
                  <a:pt x="1098884" y="720759"/>
                  <a:pt x="1115367" y="713433"/>
                </a:cubicBezTo>
                <a:cubicBezTo>
                  <a:pt x="1129055" y="707349"/>
                  <a:pt x="1141535" y="698596"/>
                  <a:pt x="1155560" y="693336"/>
                </a:cubicBezTo>
                <a:cubicBezTo>
                  <a:pt x="1179541" y="684343"/>
                  <a:pt x="1235209" y="676712"/>
                  <a:pt x="1256044" y="673240"/>
                </a:cubicBezTo>
                <a:cubicBezTo>
                  <a:pt x="1302936" y="676589"/>
                  <a:pt x="1349967" y="678367"/>
                  <a:pt x="1396721" y="683288"/>
                </a:cubicBezTo>
                <a:cubicBezTo>
                  <a:pt x="1429350" y="686723"/>
                  <a:pt x="1468385" y="697714"/>
                  <a:pt x="1497204" y="713433"/>
                </a:cubicBezTo>
                <a:cubicBezTo>
                  <a:pt x="1518408" y="724999"/>
                  <a:pt x="1540415" y="736547"/>
                  <a:pt x="1557494" y="753626"/>
                </a:cubicBezTo>
                <a:cubicBezTo>
                  <a:pt x="1577591" y="773723"/>
                  <a:pt x="1602019" y="790268"/>
                  <a:pt x="1617784" y="813916"/>
                </a:cubicBezTo>
                <a:cubicBezTo>
                  <a:pt x="1645763" y="855886"/>
                  <a:pt x="1629341" y="835522"/>
                  <a:pt x="1668026" y="874207"/>
                </a:cubicBezTo>
                <a:cubicBezTo>
                  <a:pt x="1671375" y="884255"/>
                  <a:pt x="1675287" y="894133"/>
                  <a:pt x="1678074" y="904352"/>
                </a:cubicBezTo>
                <a:cubicBezTo>
                  <a:pt x="1685341" y="930999"/>
                  <a:pt x="1698171" y="984738"/>
                  <a:pt x="1698171" y="984738"/>
                </a:cubicBezTo>
                <a:cubicBezTo>
                  <a:pt x="1694822" y="1058426"/>
                  <a:pt x="1695981" y="1132458"/>
                  <a:pt x="1688123" y="1205802"/>
                </a:cubicBezTo>
                <a:cubicBezTo>
                  <a:pt x="1685866" y="1226865"/>
                  <a:pt x="1679777" y="1248466"/>
                  <a:pt x="1668026" y="1266092"/>
                </a:cubicBezTo>
                <a:cubicBezTo>
                  <a:pt x="1654628" y="1286189"/>
                  <a:pt x="1647930" y="1312984"/>
                  <a:pt x="1627833" y="1326382"/>
                </a:cubicBezTo>
                <a:lnTo>
                  <a:pt x="1567543" y="1366576"/>
                </a:lnTo>
                <a:cubicBezTo>
                  <a:pt x="1513425" y="1361656"/>
                  <a:pt x="1465453" y="1375017"/>
                  <a:pt x="1426866" y="1336431"/>
                </a:cubicBezTo>
                <a:cubicBezTo>
                  <a:pt x="1418326" y="1327892"/>
                  <a:pt x="1413468" y="1316334"/>
                  <a:pt x="1406769" y="1306286"/>
                </a:cubicBezTo>
                <a:cubicBezTo>
                  <a:pt x="1400070" y="1286189"/>
                  <a:pt x="1384913" y="1267107"/>
                  <a:pt x="1386672" y="1245996"/>
                </a:cubicBezTo>
                <a:cubicBezTo>
                  <a:pt x="1392832" y="1172077"/>
                  <a:pt x="1375813" y="1141399"/>
                  <a:pt x="1416817" y="1095270"/>
                </a:cubicBezTo>
                <a:cubicBezTo>
                  <a:pt x="1435699" y="1074028"/>
                  <a:pt x="1450144" y="1043967"/>
                  <a:pt x="1477107" y="1034980"/>
                </a:cubicBezTo>
                <a:cubicBezTo>
                  <a:pt x="1520354" y="1020565"/>
                  <a:pt x="1496976" y="1027501"/>
                  <a:pt x="1547446" y="1014884"/>
                </a:cubicBezTo>
                <a:cubicBezTo>
                  <a:pt x="1576096" y="1018067"/>
                  <a:pt x="1634359" y="1018147"/>
                  <a:pt x="1668026" y="1034980"/>
                </a:cubicBezTo>
                <a:cubicBezTo>
                  <a:pt x="1678828" y="1040381"/>
                  <a:pt x="1688123" y="1048378"/>
                  <a:pt x="1698171" y="1055077"/>
                </a:cubicBezTo>
                <a:cubicBezTo>
                  <a:pt x="1704870" y="1065125"/>
                  <a:pt x="1713363" y="1074186"/>
                  <a:pt x="1718268" y="1085222"/>
                </a:cubicBezTo>
                <a:cubicBezTo>
                  <a:pt x="1726872" y="1104580"/>
                  <a:pt x="1731666" y="1125415"/>
                  <a:pt x="1738365" y="1145512"/>
                </a:cubicBezTo>
                <a:cubicBezTo>
                  <a:pt x="1741714" y="1155560"/>
                  <a:pt x="1745844" y="1165381"/>
                  <a:pt x="1748413" y="1175657"/>
                </a:cubicBezTo>
                <a:cubicBezTo>
                  <a:pt x="1755112" y="1202453"/>
                  <a:pt x="1759776" y="1229841"/>
                  <a:pt x="1768510" y="1256044"/>
                </a:cubicBezTo>
                <a:lnTo>
                  <a:pt x="1788606" y="1316334"/>
                </a:lnTo>
                <a:cubicBezTo>
                  <a:pt x="1791955" y="1326382"/>
                  <a:pt x="1796086" y="1336203"/>
                  <a:pt x="1798655" y="1346479"/>
                </a:cubicBezTo>
                <a:cubicBezTo>
                  <a:pt x="1823169" y="1444542"/>
                  <a:pt x="1793227" y="1322057"/>
                  <a:pt x="1818751" y="1436914"/>
                </a:cubicBezTo>
                <a:cubicBezTo>
                  <a:pt x="1821747" y="1450396"/>
                  <a:pt x="1825450" y="1463710"/>
                  <a:pt x="1828800" y="1477108"/>
                </a:cubicBezTo>
                <a:cubicBezTo>
                  <a:pt x="1825450" y="1534049"/>
                  <a:pt x="1830868" y="1592193"/>
                  <a:pt x="1818751" y="1647930"/>
                </a:cubicBezTo>
                <a:cubicBezTo>
                  <a:pt x="1810187" y="1687324"/>
                  <a:pt x="1772390" y="1710392"/>
                  <a:pt x="1748413" y="1738365"/>
                </a:cubicBezTo>
                <a:cubicBezTo>
                  <a:pt x="1715147" y="1777175"/>
                  <a:pt x="1725523" y="1777536"/>
                  <a:pt x="1688123" y="1808703"/>
                </a:cubicBezTo>
                <a:cubicBezTo>
                  <a:pt x="1678845" y="1816434"/>
                  <a:pt x="1667004" y="1820777"/>
                  <a:pt x="1657978" y="1828800"/>
                </a:cubicBezTo>
                <a:cubicBezTo>
                  <a:pt x="1657973" y="1828804"/>
                  <a:pt x="1582618" y="1904160"/>
                  <a:pt x="1567543" y="1919235"/>
                </a:cubicBezTo>
                <a:lnTo>
                  <a:pt x="1386672" y="2100106"/>
                </a:lnTo>
                <a:lnTo>
                  <a:pt x="1296237" y="2190541"/>
                </a:lnTo>
                <a:lnTo>
                  <a:pt x="1266092" y="2220686"/>
                </a:lnTo>
                <a:cubicBezTo>
                  <a:pt x="1256044" y="2230734"/>
                  <a:pt x="1243830" y="2239007"/>
                  <a:pt x="1235947" y="2250831"/>
                </a:cubicBezTo>
                <a:cubicBezTo>
                  <a:pt x="1186050" y="2325675"/>
                  <a:pt x="1250180" y="2233752"/>
                  <a:pt x="1185705" y="2311121"/>
                </a:cubicBezTo>
                <a:cubicBezTo>
                  <a:pt x="1177974" y="2320399"/>
                  <a:pt x="1173339" y="2331988"/>
                  <a:pt x="1165608" y="2341266"/>
                </a:cubicBezTo>
                <a:cubicBezTo>
                  <a:pt x="1120439" y="2395468"/>
                  <a:pt x="1111991" y="2368114"/>
                  <a:pt x="1065125" y="2461846"/>
                </a:cubicBezTo>
                <a:cubicBezTo>
                  <a:pt x="1058426" y="2475244"/>
                  <a:pt x="1052460" y="2489034"/>
                  <a:pt x="1045028" y="2502040"/>
                </a:cubicBezTo>
                <a:cubicBezTo>
                  <a:pt x="1039036" y="2512525"/>
                  <a:pt x="1030333" y="2521383"/>
                  <a:pt x="1024932" y="2532185"/>
                </a:cubicBezTo>
                <a:cubicBezTo>
                  <a:pt x="1020195" y="2541659"/>
                  <a:pt x="1018685" y="2552444"/>
                  <a:pt x="1014883" y="2562330"/>
                </a:cubicBezTo>
                <a:cubicBezTo>
                  <a:pt x="1001933" y="2596000"/>
                  <a:pt x="983440" y="2627816"/>
                  <a:pt x="974690" y="2662813"/>
                </a:cubicBezTo>
                <a:cubicBezTo>
                  <a:pt x="969592" y="2683203"/>
                  <a:pt x="963240" y="2712975"/>
                  <a:pt x="954593" y="2733152"/>
                </a:cubicBezTo>
                <a:cubicBezTo>
                  <a:pt x="948692" y="2746920"/>
                  <a:pt x="941195" y="2759947"/>
                  <a:pt x="934496" y="2773345"/>
                </a:cubicBezTo>
                <a:cubicBezTo>
                  <a:pt x="909104" y="2900309"/>
                  <a:pt x="918637" y="2839935"/>
                  <a:pt x="904351" y="2954215"/>
                </a:cubicBezTo>
                <a:cubicBezTo>
                  <a:pt x="907701" y="3031252"/>
                  <a:pt x="906465" y="3108626"/>
                  <a:pt x="914400" y="3185327"/>
                </a:cubicBezTo>
                <a:cubicBezTo>
                  <a:pt x="916580" y="3206399"/>
                  <a:pt x="927797" y="3225521"/>
                  <a:pt x="934496" y="3245618"/>
                </a:cubicBezTo>
                <a:cubicBezTo>
                  <a:pt x="952180" y="3298672"/>
                  <a:pt x="938676" y="3266960"/>
                  <a:pt x="984738" y="3336053"/>
                </a:cubicBezTo>
                <a:cubicBezTo>
                  <a:pt x="991437" y="3346101"/>
                  <a:pt x="996296" y="3357659"/>
                  <a:pt x="1004835" y="3366198"/>
                </a:cubicBezTo>
                <a:cubicBezTo>
                  <a:pt x="1070508" y="3431871"/>
                  <a:pt x="1056984" y="3424979"/>
                  <a:pt x="1115367" y="3466681"/>
                </a:cubicBezTo>
                <a:cubicBezTo>
                  <a:pt x="1125194" y="3473700"/>
                  <a:pt x="1134412" y="3482021"/>
                  <a:pt x="1145512" y="3486778"/>
                </a:cubicBezTo>
                <a:cubicBezTo>
                  <a:pt x="1158205" y="3492218"/>
                  <a:pt x="1172307" y="3493477"/>
                  <a:pt x="1185705" y="3496826"/>
                </a:cubicBezTo>
                <a:cubicBezTo>
                  <a:pt x="1195753" y="3503525"/>
                  <a:pt x="1204393" y="3513104"/>
                  <a:pt x="1215850" y="3516923"/>
                </a:cubicBezTo>
                <a:cubicBezTo>
                  <a:pt x="1287320" y="3540746"/>
                  <a:pt x="1436792" y="3518939"/>
                  <a:pt x="1477107" y="3516923"/>
                </a:cubicBezTo>
                <a:cubicBezTo>
                  <a:pt x="1487155" y="3510224"/>
                  <a:pt x="1496766" y="3502818"/>
                  <a:pt x="1507252" y="3496826"/>
                </a:cubicBezTo>
                <a:cubicBezTo>
                  <a:pt x="1520258" y="3489394"/>
                  <a:pt x="1535257" y="3485436"/>
                  <a:pt x="1547446" y="3476730"/>
                </a:cubicBezTo>
                <a:cubicBezTo>
                  <a:pt x="1559010" y="3468470"/>
                  <a:pt x="1566802" y="3455833"/>
                  <a:pt x="1577591" y="3446585"/>
                </a:cubicBezTo>
                <a:cubicBezTo>
                  <a:pt x="1617952" y="3411989"/>
                  <a:pt x="1644243" y="3406895"/>
                  <a:pt x="1678074" y="3356149"/>
                </a:cubicBezTo>
                <a:lnTo>
                  <a:pt x="1718268" y="3295859"/>
                </a:lnTo>
                <a:lnTo>
                  <a:pt x="1738365" y="3265714"/>
                </a:lnTo>
                <a:cubicBezTo>
                  <a:pt x="1741714" y="3252316"/>
                  <a:pt x="1744619" y="3238800"/>
                  <a:pt x="1748413" y="3225521"/>
                </a:cubicBezTo>
                <a:cubicBezTo>
                  <a:pt x="1777252" y="3124582"/>
                  <a:pt x="1737085" y="3280874"/>
                  <a:pt x="1768510" y="3155182"/>
                </a:cubicBezTo>
                <a:cubicBezTo>
                  <a:pt x="1765160" y="3108290"/>
                  <a:pt x="1769863" y="3060114"/>
                  <a:pt x="1758461" y="3014506"/>
                </a:cubicBezTo>
                <a:cubicBezTo>
                  <a:pt x="1755532" y="3002790"/>
                  <a:pt x="1739352" y="2999314"/>
                  <a:pt x="1728316" y="2994409"/>
                </a:cubicBezTo>
                <a:cubicBezTo>
                  <a:pt x="1708958" y="2985805"/>
                  <a:pt x="1689173" y="2975556"/>
                  <a:pt x="1668026" y="2974312"/>
                </a:cubicBezTo>
                <a:lnTo>
                  <a:pt x="1497204" y="2964264"/>
                </a:lnTo>
                <a:cubicBezTo>
                  <a:pt x="1487156" y="2960914"/>
                  <a:pt x="1475420" y="2960718"/>
                  <a:pt x="1467059" y="2954215"/>
                </a:cubicBezTo>
                <a:cubicBezTo>
                  <a:pt x="1444625" y="2936766"/>
                  <a:pt x="1406769" y="2893925"/>
                  <a:pt x="1406769" y="2893925"/>
                </a:cubicBezTo>
                <a:lnTo>
                  <a:pt x="1386672" y="2833635"/>
                </a:lnTo>
                <a:lnTo>
                  <a:pt x="1376624" y="2803490"/>
                </a:lnTo>
                <a:cubicBezTo>
                  <a:pt x="1380620" y="2747549"/>
                  <a:pt x="1362370" y="2677067"/>
                  <a:pt x="1406769" y="2632668"/>
                </a:cubicBezTo>
                <a:cubicBezTo>
                  <a:pt x="1418611" y="2620826"/>
                  <a:pt x="1432421" y="2610832"/>
                  <a:pt x="1446962" y="2602523"/>
                </a:cubicBezTo>
                <a:cubicBezTo>
                  <a:pt x="1456158" y="2597268"/>
                  <a:pt x="1467059" y="2595824"/>
                  <a:pt x="1477107" y="2592475"/>
                </a:cubicBezTo>
                <a:cubicBezTo>
                  <a:pt x="1487155" y="2585776"/>
                  <a:pt x="1496450" y="2577779"/>
                  <a:pt x="1507252" y="2572378"/>
                </a:cubicBezTo>
                <a:cubicBezTo>
                  <a:pt x="1551319" y="2550344"/>
                  <a:pt x="1560669" y="2551646"/>
                  <a:pt x="1607736" y="2542233"/>
                </a:cubicBezTo>
                <a:cubicBezTo>
                  <a:pt x="1701521" y="2545582"/>
                  <a:pt x="1795631" y="2543785"/>
                  <a:pt x="1889090" y="2552281"/>
                </a:cubicBezTo>
                <a:cubicBezTo>
                  <a:pt x="1907053" y="2553914"/>
                  <a:pt x="1922443" y="2566045"/>
                  <a:pt x="1939332" y="2572378"/>
                </a:cubicBezTo>
                <a:cubicBezTo>
                  <a:pt x="1949249" y="2576097"/>
                  <a:pt x="1959429" y="2579077"/>
                  <a:pt x="1969477" y="2582426"/>
                </a:cubicBezTo>
                <a:cubicBezTo>
                  <a:pt x="2030794" y="2628414"/>
                  <a:pt x="2053061" y="2639194"/>
                  <a:pt x="2100105" y="2692958"/>
                </a:cubicBezTo>
                <a:cubicBezTo>
                  <a:pt x="2108058" y="2702047"/>
                  <a:pt x="2113503" y="2713055"/>
                  <a:pt x="2120202" y="2723103"/>
                </a:cubicBezTo>
                <a:cubicBezTo>
                  <a:pt x="2153970" y="2824410"/>
                  <a:pt x="2102447" y="2667269"/>
                  <a:pt x="2140299" y="2793442"/>
                </a:cubicBezTo>
                <a:cubicBezTo>
                  <a:pt x="2170895" y="2895429"/>
                  <a:pt x="2152129" y="2812405"/>
                  <a:pt x="2170444" y="2903974"/>
                </a:cubicBezTo>
                <a:cubicBezTo>
                  <a:pt x="2163745" y="3014506"/>
                  <a:pt x="2164793" y="3125781"/>
                  <a:pt x="2150347" y="3235569"/>
                </a:cubicBezTo>
                <a:cubicBezTo>
                  <a:pt x="2147799" y="3254933"/>
                  <a:pt x="2131402" y="3269811"/>
                  <a:pt x="2120202" y="3285811"/>
                </a:cubicBezTo>
                <a:cubicBezTo>
                  <a:pt x="2107903" y="3303381"/>
                  <a:pt x="2091905" y="3318208"/>
                  <a:pt x="2080008" y="3336053"/>
                </a:cubicBezTo>
                <a:cubicBezTo>
                  <a:pt x="2071699" y="3348516"/>
                  <a:pt x="2069397" y="3364653"/>
                  <a:pt x="2059912" y="3376246"/>
                </a:cubicBezTo>
                <a:cubicBezTo>
                  <a:pt x="2038915" y="3401909"/>
                  <a:pt x="2007965" y="3418995"/>
                  <a:pt x="1989573" y="3446585"/>
                </a:cubicBezTo>
                <a:cubicBezTo>
                  <a:pt x="1955193" y="3498157"/>
                  <a:pt x="1950489" y="3508222"/>
                  <a:pt x="1889090" y="3567165"/>
                </a:cubicBezTo>
                <a:cubicBezTo>
                  <a:pt x="1834310" y="3619754"/>
                  <a:pt x="1779018" y="3672328"/>
                  <a:pt x="1718268" y="3717890"/>
                </a:cubicBezTo>
                <a:cubicBezTo>
                  <a:pt x="1544004" y="3848588"/>
                  <a:pt x="1658429" y="3779096"/>
                  <a:pt x="1547446" y="3828422"/>
                </a:cubicBezTo>
                <a:cubicBezTo>
                  <a:pt x="1533758" y="3834506"/>
                  <a:pt x="1521463" y="3843782"/>
                  <a:pt x="1507252" y="3848519"/>
                </a:cubicBezTo>
                <a:cubicBezTo>
                  <a:pt x="1481049" y="3857253"/>
                  <a:pt x="1453661" y="3861916"/>
                  <a:pt x="1426866" y="3868615"/>
                </a:cubicBezTo>
                <a:cubicBezTo>
                  <a:pt x="1426860" y="3868616"/>
                  <a:pt x="1346486" y="3888711"/>
                  <a:pt x="1346479" y="3888712"/>
                </a:cubicBezTo>
                <a:cubicBezTo>
                  <a:pt x="1219125" y="3901447"/>
                  <a:pt x="1279397" y="3894585"/>
                  <a:pt x="1165608" y="3908809"/>
                </a:cubicBezTo>
                <a:cubicBezTo>
                  <a:pt x="1113900" y="3906223"/>
                  <a:pt x="950110" y="3902107"/>
                  <a:pt x="874206" y="3888712"/>
                </a:cubicBezTo>
                <a:cubicBezTo>
                  <a:pt x="847006" y="3883912"/>
                  <a:pt x="818524" y="3880967"/>
                  <a:pt x="793819" y="3868615"/>
                </a:cubicBezTo>
                <a:cubicBezTo>
                  <a:pt x="780421" y="3861916"/>
                  <a:pt x="767394" y="3854420"/>
                  <a:pt x="753626" y="3848519"/>
                </a:cubicBezTo>
                <a:cubicBezTo>
                  <a:pt x="719098" y="3833721"/>
                  <a:pt x="724229" y="3845405"/>
                  <a:pt x="693336" y="3818374"/>
                </a:cubicBezTo>
                <a:cubicBezTo>
                  <a:pt x="675512" y="3802778"/>
                  <a:pt x="658092" y="3786463"/>
                  <a:pt x="643094" y="3768132"/>
                </a:cubicBezTo>
                <a:cubicBezTo>
                  <a:pt x="611915" y="3730024"/>
                  <a:pt x="602959" y="3707959"/>
                  <a:pt x="582804" y="3667648"/>
                </a:cubicBezTo>
                <a:cubicBezTo>
                  <a:pt x="561892" y="3583997"/>
                  <a:pt x="587356" y="3666704"/>
                  <a:pt x="552659" y="3597310"/>
                </a:cubicBezTo>
                <a:cubicBezTo>
                  <a:pt x="547922" y="3587836"/>
                  <a:pt x="546330" y="3577082"/>
                  <a:pt x="542611" y="3567165"/>
                </a:cubicBezTo>
                <a:cubicBezTo>
                  <a:pt x="536278" y="3550276"/>
                  <a:pt x="529213" y="3533670"/>
                  <a:pt x="522514" y="3516923"/>
                </a:cubicBezTo>
                <a:cubicBezTo>
                  <a:pt x="519165" y="3500176"/>
                  <a:pt x="516960" y="3483158"/>
                  <a:pt x="512466" y="3466681"/>
                </a:cubicBezTo>
                <a:cubicBezTo>
                  <a:pt x="506892" y="3446244"/>
                  <a:pt x="499068" y="3426488"/>
                  <a:pt x="492369" y="3406391"/>
                </a:cubicBezTo>
                <a:lnTo>
                  <a:pt x="472272" y="3346101"/>
                </a:lnTo>
                <a:cubicBezTo>
                  <a:pt x="468923" y="3336053"/>
                  <a:pt x="464793" y="3326232"/>
                  <a:pt x="462224" y="3315956"/>
                </a:cubicBezTo>
                <a:cubicBezTo>
                  <a:pt x="438886" y="3222601"/>
                  <a:pt x="466764" y="3338654"/>
                  <a:pt x="442127" y="3215473"/>
                </a:cubicBezTo>
                <a:cubicBezTo>
                  <a:pt x="435817" y="3183921"/>
                  <a:pt x="431610" y="3173871"/>
                  <a:pt x="422030" y="3145134"/>
                </a:cubicBezTo>
                <a:cubicBezTo>
                  <a:pt x="418681" y="3121688"/>
                  <a:pt x="416627" y="3098020"/>
                  <a:pt x="411982" y="3074796"/>
                </a:cubicBezTo>
                <a:cubicBezTo>
                  <a:pt x="409905" y="3064410"/>
                  <a:pt x="404232" y="3054991"/>
                  <a:pt x="401934" y="3044651"/>
                </a:cubicBezTo>
                <a:cubicBezTo>
                  <a:pt x="393653" y="3007388"/>
                  <a:pt x="386184" y="2938752"/>
                  <a:pt x="381837" y="2903974"/>
                </a:cubicBezTo>
                <a:cubicBezTo>
                  <a:pt x="385186" y="2803490"/>
                  <a:pt x="385981" y="2702889"/>
                  <a:pt x="391885" y="2602523"/>
                </a:cubicBezTo>
                <a:cubicBezTo>
                  <a:pt x="392696" y="2588737"/>
                  <a:pt x="399226" y="2575872"/>
                  <a:pt x="401934" y="2562330"/>
                </a:cubicBezTo>
                <a:cubicBezTo>
                  <a:pt x="405930" y="2542352"/>
                  <a:pt x="408338" y="2522085"/>
                  <a:pt x="411982" y="2502040"/>
                </a:cubicBezTo>
                <a:cubicBezTo>
                  <a:pt x="415037" y="2485236"/>
                  <a:pt x="418681" y="2468545"/>
                  <a:pt x="422030" y="2451798"/>
                </a:cubicBezTo>
                <a:cubicBezTo>
                  <a:pt x="418681" y="2361363"/>
                  <a:pt x="418002" y="2270789"/>
                  <a:pt x="411982" y="2180492"/>
                </a:cubicBezTo>
                <a:cubicBezTo>
                  <a:pt x="411277" y="2169924"/>
                  <a:pt x="406671" y="2159821"/>
                  <a:pt x="401934" y="2150347"/>
                </a:cubicBezTo>
                <a:cubicBezTo>
                  <a:pt x="396533" y="2139545"/>
                  <a:pt x="389568" y="2129480"/>
                  <a:pt x="381837" y="2120202"/>
                </a:cubicBezTo>
                <a:cubicBezTo>
                  <a:pt x="372740" y="2109285"/>
                  <a:pt x="363516" y="2097940"/>
                  <a:pt x="351692" y="2090057"/>
                </a:cubicBezTo>
                <a:cubicBezTo>
                  <a:pt x="342879" y="2084182"/>
                  <a:pt x="331021" y="2084746"/>
                  <a:pt x="321547" y="2080009"/>
                </a:cubicBezTo>
                <a:cubicBezTo>
                  <a:pt x="304078" y="2071275"/>
                  <a:pt x="288052" y="2059912"/>
                  <a:pt x="271305" y="2049864"/>
                </a:cubicBezTo>
                <a:cubicBezTo>
                  <a:pt x="231112" y="2053213"/>
                  <a:pt x="189696" y="2049520"/>
                  <a:pt x="150725" y="2059912"/>
                </a:cubicBezTo>
                <a:cubicBezTo>
                  <a:pt x="136994" y="2063573"/>
                  <a:pt x="131497" y="2080960"/>
                  <a:pt x="120580" y="2090057"/>
                </a:cubicBezTo>
                <a:cubicBezTo>
                  <a:pt x="111302" y="2097788"/>
                  <a:pt x="100483" y="2103455"/>
                  <a:pt x="90435" y="2110154"/>
                </a:cubicBezTo>
                <a:cubicBezTo>
                  <a:pt x="68423" y="2143172"/>
                  <a:pt x="39266" y="2184206"/>
                  <a:pt x="30145" y="2220686"/>
                </a:cubicBezTo>
                <a:cubicBezTo>
                  <a:pt x="17527" y="2271155"/>
                  <a:pt x="24463" y="2247778"/>
                  <a:pt x="10048" y="2291024"/>
                </a:cubicBezTo>
                <a:cubicBezTo>
                  <a:pt x="6699" y="2317820"/>
                  <a:pt x="0" y="2344407"/>
                  <a:pt x="0" y="2371411"/>
                </a:cubicBezTo>
                <a:cubicBezTo>
                  <a:pt x="0" y="2545615"/>
                  <a:pt x="2370" y="2719891"/>
                  <a:pt x="10048" y="2893925"/>
                </a:cubicBezTo>
                <a:cubicBezTo>
                  <a:pt x="12807" y="2956461"/>
                  <a:pt x="21918" y="3030927"/>
                  <a:pt x="40193" y="3094892"/>
                </a:cubicBezTo>
                <a:cubicBezTo>
                  <a:pt x="43103" y="3105076"/>
                  <a:pt x="47454" y="3114818"/>
                  <a:pt x="50241" y="3125037"/>
                </a:cubicBezTo>
                <a:cubicBezTo>
                  <a:pt x="66575" y="3184928"/>
                  <a:pt x="68430" y="3210703"/>
                  <a:pt x="90435" y="3265714"/>
                </a:cubicBezTo>
                <a:cubicBezTo>
                  <a:pt x="97134" y="3282461"/>
                  <a:pt x="104368" y="3299004"/>
                  <a:pt x="110532" y="3315956"/>
                </a:cubicBezTo>
                <a:cubicBezTo>
                  <a:pt x="117771" y="3335864"/>
                  <a:pt x="118877" y="3358620"/>
                  <a:pt x="130628" y="3376246"/>
                </a:cubicBezTo>
                <a:lnTo>
                  <a:pt x="150725" y="3406391"/>
                </a:lnTo>
                <a:cubicBezTo>
                  <a:pt x="161998" y="3440211"/>
                  <a:pt x="161003" y="3441963"/>
                  <a:pt x="180870" y="3476730"/>
                </a:cubicBezTo>
                <a:cubicBezTo>
                  <a:pt x="209706" y="3527193"/>
                  <a:pt x="195033" y="3486331"/>
                  <a:pt x="221063" y="3547068"/>
                </a:cubicBezTo>
                <a:cubicBezTo>
                  <a:pt x="225235" y="3556804"/>
                  <a:pt x="226729" y="3567570"/>
                  <a:pt x="231112" y="3577213"/>
                </a:cubicBezTo>
                <a:cubicBezTo>
                  <a:pt x="267539" y="3657353"/>
                  <a:pt x="266431" y="3650290"/>
                  <a:pt x="311499" y="3717890"/>
                </a:cubicBezTo>
                <a:cubicBezTo>
                  <a:pt x="318198" y="3737987"/>
                  <a:pt x="322992" y="3758822"/>
                  <a:pt x="331595" y="3778180"/>
                </a:cubicBezTo>
                <a:cubicBezTo>
                  <a:pt x="337275" y="3790960"/>
                  <a:pt x="377322" y="3842069"/>
                  <a:pt x="381837" y="3848519"/>
                </a:cubicBezTo>
                <a:cubicBezTo>
                  <a:pt x="395688" y="3868306"/>
                  <a:pt x="408632" y="3888712"/>
                  <a:pt x="422030" y="3908809"/>
                </a:cubicBezTo>
                <a:cubicBezTo>
                  <a:pt x="439893" y="3935603"/>
                  <a:pt x="445492" y="3948270"/>
                  <a:pt x="472272" y="3969099"/>
                </a:cubicBezTo>
                <a:cubicBezTo>
                  <a:pt x="491337" y="3983928"/>
                  <a:pt x="512465" y="3995894"/>
                  <a:pt x="532562" y="4009292"/>
                </a:cubicBezTo>
                <a:cubicBezTo>
                  <a:pt x="559754" y="4027420"/>
                  <a:pt x="571027" y="4036737"/>
                  <a:pt x="602901" y="4049486"/>
                </a:cubicBezTo>
                <a:cubicBezTo>
                  <a:pt x="622570" y="4057353"/>
                  <a:pt x="643094" y="4062883"/>
                  <a:pt x="663191" y="4069582"/>
                </a:cubicBezTo>
                <a:cubicBezTo>
                  <a:pt x="673239" y="4072931"/>
                  <a:pt x="682950" y="4077554"/>
                  <a:pt x="693336" y="4079631"/>
                </a:cubicBezTo>
                <a:cubicBezTo>
                  <a:pt x="710083" y="4082980"/>
                  <a:pt x="726906" y="4085974"/>
                  <a:pt x="743578" y="4089679"/>
                </a:cubicBezTo>
                <a:cubicBezTo>
                  <a:pt x="814270" y="4105388"/>
                  <a:pt x="755159" y="4092988"/>
                  <a:pt x="813916" y="4109776"/>
                </a:cubicBezTo>
                <a:cubicBezTo>
                  <a:pt x="827195" y="4113570"/>
                  <a:pt x="840712" y="4116475"/>
                  <a:pt x="854110" y="4119824"/>
                </a:cubicBezTo>
                <a:lnTo>
                  <a:pt x="2562329" y="4109776"/>
                </a:lnTo>
                <a:cubicBezTo>
                  <a:pt x="2580364" y="4109467"/>
                  <a:pt x="2597104" y="4098959"/>
                  <a:pt x="2612571" y="4089679"/>
                </a:cubicBezTo>
                <a:cubicBezTo>
                  <a:pt x="2630670" y="4078820"/>
                  <a:pt x="2676298" y="4039333"/>
                  <a:pt x="2692958" y="4019341"/>
                </a:cubicBezTo>
                <a:cubicBezTo>
                  <a:pt x="2700689" y="4010063"/>
                  <a:pt x="2706036" y="3999023"/>
                  <a:pt x="2713055" y="3989196"/>
                </a:cubicBezTo>
                <a:cubicBezTo>
                  <a:pt x="2775355" y="3901976"/>
                  <a:pt x="2715949" y="3989880"/>
                  <a:pt x="2763296" y="3918857"/>
                </a:cubicBezTo>
                <a:cubicBezTo>
                  <a:pt x="2766646" y="3905459"/>
                  <a:pt x="2768033" y="3891412"/>
                  <a:pt x="2773345" y="3878664"/>
                </a:cubicBezTo>
                <a:cubicBezTo>
                  <a:pt x="2784868" y="3851010"/>
                  <a:pt x="2813538" y="3798277"/>
                  <a:pt x="2813538" y="3798277"/>
                </a:cubicBezTo>
                <a:cubicBezTo>
                  <a:pt x="2820237" y="3771481"/>
                  <a:pt x="2828218" y="3744974"/>
                  <a:pt x="2833635" y="3717890"/>
                </a:cubicBezTo>
                <a:cubicBezTo>
                  <a:pt x="2836984" y="3701143"/>
                  <a:pt x="2839843" y="3684290"/>
                  <a:pt x="2843683" y="3667648"/>
                </a:cubicBezTo>
                <a:cubicBezTo>
                  <a:pt x="2849894" y="3640735"/>
                  <a:pt x="2863780" y="3587262"/>
                  <a:pt x="2863780" y="3587262"/>
                </a:cubicBezTo>
                <a:cubicBezTo>
                  <a:pt x="2867129" y="3557117"/>
                  <a:pt x="2868557" y="3526695"/>
                  <a:pt x="2873828" y="3496826"/>
                </a:cubicBezTo>
                <a:cubicBezTo>
                  <a:pt x="2878628" y="3469626"/>
                  <a:pt x="2893925" y="3416440"/>
                  <a:pt x="2893925" y="3416440"/>
                </a:cubicBezTo>
                <a:cubicBezTo>
                  <a:pt x="2897274" y="3386295"/>
                  <a:pt x="2900429" y="3356127"/>
                  <a:pt x="2903973" y="3326004"/>
                </a:cubicBezTo>
                <a:cubicBezTo>
                  <a:pt x="2907128" y="3299185"/>
                  <a:pt x="2911683" y="3272520"/>
                  <a:pt x="2914022" y="3245618"/>
                </a:cubicBezTo>
                <a:cubicBezTo>
                  <a:pt x="2918384" y="3195454"/>
                  <a:pt x="2920721" y="3145134"/>
                  <a:pt x="2924070" y="3094892"/>
                </a:cubicBezTo>
                <a:cubicBezTo>
                  <a:pt x="2920721" y="2981011"/>
                  <a:pt x="2918971" y="2867071"/>
                  <a:pt x="2914022" y="2753248"/>
                </a:cubicBezTo>
                <a:cubicBezTo>
                  <a:pt x="2912270" y="2712953"/>
                  <a:pt x="2910604" y="2672452"/>
                  <a:pt x="2903973" y="2632668"/>
                </a:cubicBezTo>
                <a:cubicBezTo>
                  <a:pt x="2900490" y="2611773"/>
                  <a:pt x="2889451" y="2592815"/>
                  <a:pt x="2883877" y="2572378"/>
                </a:cubicBezTo>
                <a:cubicBezTo>
                  <a:pt x="2824350" y="2354113"/>
                  <a:pt x="2928688" y="2696763"/>
                  <a:pt x="2853732" y="2471895"/>
                </a:cubicBezTo>
                <a:cubicBezTo>
                  <a:pt x="2849365" y="2458793"/>
                  <a:pt x="2849123" y="2444395"/>
                  <a:pt x="2843683" y="2431701"/>
                </a:cubicBezTo>
                <a:cubicBezTo>
                  <a:pt x="2828931" y="2397281"/>
                  <a:pt x="2793441" y="2331218"/>
                  <a:pt x="2793441" y="2331218"/>
                </a:cubicBezTo>
                <a:cubicBezTo>
                  <a:pt x="2790092" y="2314471"/>
                  <a:pt x="2790460" y="2296524"/>
                  <a:pt x="2783393" y="2280976"/>
                </a:cubicBezTo>
                <a:cubicBezTo>
                  <a:pt x="2773399" y="2258988"/>
                  <a:pt x="2750838" y="2243600"/>
                  <a:pt x="2743200" y="2220686"/>
                </a:cubicBezTo>
                <a:cubicBezTo>
                  <a:pt x="2736501" y="2200589"/>
                  <a:pt x="2734854" y="2178022"/>
                  <a:pt x="2723103" y="2160396"/>
                </a:cubicBezTo>
                <a:cubicBezTo>
                  <a:pt x="2693716" y="2116316"/>
                  <a:pt x="2710252" y="2139912"/>
                  <a:pt x="2672861" y="2090057"/>
                </a:cubicBezTo>
                <a:cubicBezTo>
                  <a:pt x="2669512" y="2080009"/>
                  <a:pt x="2667550" y="2069386"/>
                  <a:pt x="2662813" y="2059912"/>
                </a:cubicBezTo>
                <a:cubicBezTo>
                  <a:pt x="2654079" y="2042443"/>
                  <a:pt x="2643019" y="2026232"/>
                  <a:pt x="2632668" y="2009670"/>
                </a:cubicBezTo>
                <a:cubicBezTo>
                  <a:pt x="2608499" y="1970999"/>
                  <a:pt x="2579581" y="1935537"/>
                  <a:pt x="2552281" y="1899138"/>
                </a:cubicBezTo>
                <a:cubicBezTo>
                  <a:pt x="2542233" y="1885740"/>
                  <a:pt x="2533978" y="1870787"/>
                  <a:pt x="2522136" y="1858945"/>
                </a:cubicBezTo>
                <a:lnTo>
                  <a:pt x="2461846" y="1798655"/>
                </a:lnTo>
                <a:cubicBezTo>
                  <a:pt x="2434441" y="1771250"/>
                  <a:pt x="2423042" y="1762693"/>
                  <a:pt x="2401556" y="1728316"/>
                </a:cubicBezTo>
                <a:cubicBezTo>
                  <a:pt x="2393617" y="1715614"/>
                  <a:pt x="2388158" y="1701521"/>
                  <a:pt x="2381459" y="1688123"/>
                </a:cubicBezTo>
                <a:cubicBezTo>
                  <a:pt x="2374760" y="1661327"/>
                  <a:pt x="2370096" y="1633939"/>
                  <a:pt x="2361362" y="1607736"/>
                </a:cubicBezTo>
                <a:cubicBezTo>
                  <a:pt x="2358013" y="1597688"/>
                  <a:pt x="2353883" y="1587867"/>
                  <a:pt x="2351314" y="1577591"/>
                </a:cubicBezTo>
                <a:cubicBezTo>
                  <a:pt x="2333341" y="1505695"/>
                  <a:pt x="2348231" y="1542078"/>
                  <a:pt x="2331217" y="1457011"/>
                </a:cubicBezTo>
                <a:cubicBezTo>
                  <a:pt x="2329140" y="1446625"/>
                  <a:pt x="2324518" y="1436914"/>
                  <a:pt x="2321169" y="1426866"/>
                </a:cubicBezTo>
                <a:cubicBezTo>
                  <a:pt x="2317820" y="1403420"/>
                  <a:pt x="2315766" y="1379751"/>
                  <a:pt x="2311121" y="1356527"/>
                </a:cubicBezTo>
                <a:cubicBezTo>
                  <a:pt x="2308109" y="1341466"/>
                  <a:pt x="2283309" y="1281390"/>
                  <a:pt x="2280976" y="1276141"/>
                </a:cubicBezTo>
                <a:cubicBezTo>
                  <a:pt x="2274892" y="1262453"/>
                  <a:pt x="2266442" y="1249855"/>
                  <a:pt x="2260879" y="1235947"/>
                </a:cubicBezTo>
                <a:cubicBezTo>
                  <a:pt x="2253011" y="1216278"/>
                  <a:pt x="2255761" y="1190636"/>
                  <a:pt x="2240782" y="1175657"/>
                </a:cubicBezTo>
                <a:cubicBezTo>
                  <a:pt x="2162403" y="1097278"/>
                  <a:pt x="2256670" y="1197900"/>
                  <a:pt x="2190540" y="1105319"/>
                </a:cubicBezTo>
                <a:cubicBezTo>
                  <a:pt x="2182280" y="1093755"/>
                  <a:pt x="2169643" y="1085963"/>
                  <a:pt x="2160395" y="1075174"/>
                </a:cubicBezTo>
                <a:cubicBezTo>
                  <a:pt x="2145272" y="1057530"/>
                  <a:pt x="2096975" y="988525"/>
                  <a:pt x="2090057" y="974690"/>
                </a:cubicBezTo>
                <a:cubicBezTo>
                  <a:pt x="2083358" y="961292"/>
                  <a:pt x="2077235" y="947591"/>
                  <a:pt x="2069960" y="934497"/>
                </a:cubicBezTo>
                <a:cubicBezTo>
                  <a:pt x="2060475" y="917424"/>
                  <a:pt x="2047897" y="902035"/>
                  <a:pt x="2039815" y="884255"/>
                </a:cubicBezTo>
                <a:cubicBezTo>
                  <a:pt x="2031049" y="864970"/>
                  <a:pt x="2026417" y="844062"/>
                  <a:pt x="2019718" y="823965"/>
                </a:cubicBezTo>
                <a:lnTo>
                  <a:pt x="2009670" y="793820"/>
                </a:lnTo>
                <a:cubicBezTo>
                  <a:pt x="1997945" y="688287"/>
                  <a:pt x="1990202" y="665906"/>
                  <a:pt x="2009670" y="542611"/>
                </a:cubicBezTo>
                <a:cubicBezTo>
                  <a:pt x="2011553" y="530682"/>
                  <a:pt x="2022521" y="522127"/>
                  <a:pt x="2029767" y="512466"/>
                </a:cubicBezTo>
                <a:cubicBezTo>
                  <a:pt x="2042635" y="495308"/>
                  <a:pt x="2055533" y="478093"/>
                  <a:pt x="2069960" y="462224"/>
                </a:cubicBezTo>
                <a:cubicBezTo>
                  <a:pt x="2089078" y="441194"/>
                  <a:pt x="2110153" y="422031"/>
                  <a:pt x="2130250" y="401934"/>
                </a:cubicBezTo>
                <a:cubicBezTo>
                  <a:pt x="2140298" y="391886"/>
                  <a:pt x="2148571" y="379672"/>
                  <a:pt x="2160395" y="371789"/>
                </a:cubicBezTo>
                <a:cubicBezTo>
                  <a:pt x="2193412" y="349777"/>
                  <a:pt x="2234450" y="320618"/>
                  <a:pt x="2270927" y="311499"/>
                </a:cubicBezTo>
                <a:lnTo>
                  <a:pt x="2311121" y="301451"/>
                </a:lnTo>
                <a:cubicBezTo>
                  <a:pt x="2324519" y="294752"/>
                  <a:pt x="2336863" y="285295"/>
                  <a:pt x="2351314" y="281354"/>
                </a:cubicBezTo>
                <a:cubicBezTo>
                  <a:pt x="2452401" y="253785"/>
                  <a:pt x="2739409" y="281236"/>
                  <a:pt x="2743200" y="281354"/>
                </a:cubicBezTo>
                <a:cubicBezTo>
                  <a:pt x="2852317" y="299540"/>
                  <a:pt x="2760232" y="278118"/>
                  <a:pt x="2843683" y="311499"/>
                </a:cubicBezTo>
                <a:cubicBezTo>
                  <a:pt x="2863352" y="319367"/>
                  <a:pt x="2885025" y="322123"/>
                  <a:pt x="2903973" y="331596"/>
                </a:cubicBezTo>
                <a:cubicBezTo>
                  <a:pt x="2917371" y="338295"/>
                  <a:pt x="2931322" y="343985"/>
                  <a:pt x="2944167" y="351692"/>
                </a:cubicBezTo>
                <a:cubicBezTo>
                  <a:pt x="2989800" y="379071"/>
                  <a:pt x="3011243" y="393104"/>
                  <a:pt x="3044650" y="432079"/>
                </a:cubicBezTo>
                <a:cubicBezTo>
                  <a:pt x="3052509" y="441248"/>
                  <a:pt x="3057501" y="452563"/>
                  <a:pt x="3064747" y="462224"/>
                </a:cubicBezTo>
                <a:cubicBezTo>
                  <a:pt x="3068272" y="466924"/>
                  <a:pt x="3117939" y="525576"/>
                  <a:pt x="3125037" y="542611"/>
                </a:cubicBezTo>
                <a:cubicBezTo>
                  <a:pt x="3137258" y="571942"/>
                  <a:pt x="3145134" y="602901"/>
                  <a:pt x="3155182" y="633046"/>
                </a:cubicBezTo>
                <a:cubicBezTo>
                  <a:pt x="3158531" y="643094"/>
                  <a:pt x="3163153" y="652805"/>
                  <a:pt x="3165230" y="663191"/>
                </a:cubicBezTo>
                <a:lnTo>
                  <a:pt x="3175279" y="713433"/>
                </a:lnTo>
                <a:cubicBezTo>
                  <a:pt x="3171929" y="783771"/>
                  <a:pt x="3170631" y="854237"/>
                  <a:pt x="3165230" y="924448"/>
                </a:cubicBezTo>
                <a:cubicBezTo>
                  <a:pt x="3163920" y="941477"/>
                  <a:pt x="3161179" y="958698"/>
                  <a:pt x="3155182" y="974690"/>
                </a:cubicBezTo>
                <a:cubicBezTo>
                  <a:pt x="3150942" y="985998"/>
                  <a:pt x="3140486" y="994033"/>
                  <a:pt x="3135085" y="1004835"/>
                </a:cubicBezTo>
                <a:cubicBezTo>
                  <a:pt x="3127019" y="1020968"/>
                  <a:pt x="3123749" y="1039309"/>
                  <a:pt x="3114989" y="1055077"/>
                </a:cubicBezTo>
                <a:cubicBezTo>
                  <a:pt x="3100992" y="1080272"/>
                  <a:pt x="3065554" y="1117547"/>
                  <a:pt x="3044650" y="1135464"/>
                </a:cubicBezTo>
                <a:cubicBezTo>
                  <a:pt x="3035481" y="1143323"/>
                  <a:pt x="3023782" y="1147829"/>
                  <a:pt x="3014505" y="1155560"/>
                </a:cubicBezTo>
                <a:cubicBezTo>
                  <a:pt x="3003588" y="1164658"/>
                  <a:pt x="2996411" y="1178174"/>
                  <a:pt x="2984360" y="1185706"/>
                </a:cubicBezTo>
                <a:cubicBezTo>
                  <a:pt x="2959139" y="1201469"/>
                  <a:pt x="2922642" y="1208671"/>
                  <a:pt x="2893925" y="1215851"/>
                </a:cubicBezTo>
                <a:cubicBezTo>
                  <a:pt x="2843683" y="1212501"/>
                  <a:pt x="2792996" y="1213271"/>
                  <a:pt x="2743200" y="1205802"/>
                </a:cubicBezTo>
                <a:cubicBezTo>
                  <a:pt x="2689688" y="1197775"/>
                  <a:pt x="2697893" y="1184794"/>
                  <a:pt x="2662813" y="1155560"/>
                </a:cubicBezTo>
                <a:cubicBezTo>
                  <a:pt x="2626403" y="1125218"/>
                  <a:pt x="2600299" y="1131016"/>
                  <a:pt x="2572378" y="1075174"/>
                </a:cubicBezTo>
                <a:lnTo>
                  <a:pt x="2552281" y="1034980"/>
                </a:lnTo>
                <a:cubicBezTo>
                  <a:pt x="2555630" y="1024932"/>
                  <a:pt x="2552855" y="1009572"/>
                  <a:pt x="2562329" y="1004835"/>
                </a:cubicBezTo>
                <a:cubicBezTo>
                  <a:pt x="2581718" y="995141"/>
                  <a:pt x="2617502" y="1039912"/>
                  <a:pt x="2622619" y="1045029"/>
                </a:cubicBezTo>
                <a:cubicBezTo>
                  <a:pt x="2625969" y="1055077"/>
                  <a:pt x="2632668" y="1064582"/>
                  <a:pt x="2632668" y="1075174"/>
                </a:cubicBezTo>
                <a:cubicBezTo>
                  <a:pt x="2632668" y="1200149"/>
                  <a:pt x="2626701" y="1227467"/>
                  <a:pt x="2612571" y="1326382"/>
                </a:cubicBezTo>
                <a:cubicBezTo>
                  <a:pt x="2615920" y="1406769"/>
                  <a:pt x="2617267" y="1487264"/>
                  <a:pt x="2622619" y="1567543"/>
                </a:cubicBezTo>
                <a:cubicBezTo>
                  <a:pt x="2624171" y="1590817"/>
                  <a:pt x="2635025" y="1642391"/>
                  <a:pt x="2642716" y="1668026"/>
                </a:cubicBezTo>
                <a:cubicBezTo>
                  <a:pt x="2648803" y="1688316"/>
                  <a:pt x="2653339" y="1709369"/>
                  <a:pt x="2662813" y="1728316"/>
                </a:cubicBezTo>
                <a:cubicBezTo>
                  <a:pt x="2669512" y="1741714"/>
                  <a:pt x="2675203" y="1755665"/>
                  <a:pt x="2682910" y="1768510"/>
                </a:cubicBezTo>
                <a:cubicBezTo>
                  <a:pt x="2705318" y="1805857"/>
                  <a:pt x="2721126" y="1832176"/>
                  <a:pt x="2753248" y="1858945"/>
                </a:cubicBezTo>
                <a:cubicBezTo>
                  <a:pt x="2762526" y="1866676"/>
                  <a:pt x="2773566" y="1872023"/>
                  <a:pt x="2783393" y="1879042"/>
                </a:cubicBezTo>
                <a:cubicBezTo>
                  <a:pt x="2797021" y="1888776"/>
                  <a:pt x="2809045" y="1900878"/>
                  <a:pt x="2823586" y="1909187"/>
                </a:cubicBezTo>
                <a:cubicBezTo>
                  <a:pt x="2832783" y="1914442"/>
                  <a:pt x="2843996" y="1915063"/>
                  <a:pt x="2853732" y="1919235"/>
                </a:cubicBezTo>
                <a:cubicBezTo>
                  <a:pt x="2867500" y="1925136"/>
                  <a:pt x="2880920" y="1931900"/>
                  <a:pt x="2893925" y="1939332"/>
                </a:cubicBezTo>
                <a:cubicBezTo>
                  <a:pt x="2904410" y="1945324"/>
                  <a:pt x="2913585" y="1953437"/>
                  <a:pt x="2924070" y="1959429"/>
                </a:cubicBezTo>
                <a:cubicBezTo>
                  <a:pt x="2937075" y="1966861"/>
                  <a:pt x="2951258" y="1972093"/>
                  <a:pt x="2964263" y="1979525"/>
                </a:cubicBezTo>
                <a:cubicBezTo>
                  <a:pt x="2974748" y="1985517"/>
                  <a:pt x="2983308" y="1994865"/>
                  <a:pt x="2994408" y="1999622"/>
                </a:cubicBezTo>
                <a:cubicBezTo>
                  <a:pt x="3007102" y="2005062"/>
                  <a:pt x="3021204" y="2006321"/>
                  <a:pt x="3034602" y="2009670"/>
                </a:cubicBezTo>
                <a:lnTo>
                  <a:pt x="3114989" y="2049864"/>
                </a:lnTo>
                <a:cubicBezTo>
                  <a:pt x="3128387" y="2056563"/>
                  <a:pt x="3141274" y="2064397"/>
                  <a:pt x="3155182" y="2069960"/>
                </a:cubicBezTo>
                <a:cubicBezTo>
                  <a:pt x="3171929" y="2076659"/>
                  <a:pt x="3188941" y="2082731"/>
                  <a:pt x="3205424" y="2090057"/>
                </a:cubicBezTo>
                <a:cubicBezTo>
                  <a:pt x="3219112" y="2096141"/>
                  <a:pt x="3231929" y="2104070"/>
                  <a:pt x="3245617" y="2110154"/>
                </a:cubicBezTo>
                <a:cubicBezTo>
                  <a:pt x="3294147" y="2131723"/>
                  <a:pt x="3301880" y="2127231"/>
                  <a:pt x="3346101" y="2160396"/>
                </a:cubicBezTo>
                <a:cubicBezTo>
                  <a:pt x="3357469" y="2168922"/>
                  <a:pt x="3364682" y="2182281"/>
                  <a:pt x="3376246" y="2190541"/>
                </a:cubicBezTo>
                <a:cubicBezTo>
                  <a:pt x="3388435" y="2199247"/>
                  <a:pt x="3403737" y="2202698"/>
                  <a:pt x="3416439" y="2210637"/>
                </a:cubicBezTo>
                <a:cubicBezTo>
                  <a:pt x="3458395" y="2236859"/>
                  <a:pt x="3480386" y="2264536"/>
                  <a:pt x="3516923" y="2301073"/>
                </a:cubicBezTo>
                <a:cubicBezTo>
                  <a:pt x="3526971" y="2311121"/>
                  <a:pt x="3539185" y="2319394"/>
                  <a:pt x="3547068" y="2331218"/>
                </a:cubicBezTo>
                <a:cubicBezTo>
                  <a:pt x="3596031" y="2404662"/>
                  <a:pt x="3536266" y="2312315"/>
                  <a:pt x="3587261" y="2401556"/>
                </a:cubicBezTo>
                <a:cubicBezTo>
                  <a:pt x="3644078" y="2500985"/>
                  <a:pt x="3566718" y="2350421"/>
                  <a:pt x="3627455" y="2471895"/>
                </a:cubicBezTo>
                <a:cubicBezTo>
                  <a:pt x="3634154" y="2498690"/>
                  <a:pt x="3638817" y="2526078"/>
                  <a:pt x="3647551" y="2552281"/>
                </a:cubicBezTo>
                <a:lnTo>
                  <a:pt x="3667648" y="2612571"/>
                </a:lnTo>
                <a:cubicBezTo>
                  <a:pt x="3670997" y="2585776"/>
                  <a:pt x="3674127" y="2558952"/>
                  <a:pt x="3677696" y="2532185"/>
                </a:cubicBezTo>
                <a:cubicBezTo>
                  <a:pt x="3680984" y="2507528"/>
                  <a:pt x="3687082" y="2450216"/>
                  <a:pt x="3697793" y="2421653"/>
                </a:cubicBezTo>
                <a:cubicBezTo>
                  <a:pt x="3703053" y="2407627"/>
                  <a:pt x="3711191" y="2394857"/>
                  <a:pt x="3717890" y="2381459"/>
                </a:cubicBezTo>
                <a:cubicBezTo>
                  <a:pt x="3721239" y="2368061"/>
                  <a:pt x="3722498" y="2353959"/>
                  <a:pt x="3727938" y="2341266"/>
                </a:cubicBezTo>
                <a:cubicBezTo>
                  <a:pt x="3732695" y="2330166"/>
                  <a:pt x="3742043" y="2321606"/>
                  <a:pt x="3748035" y="2311121"/>
                </a:cubicBezTo>
                <a:cubicBezTo>
                  <a:pt x="3755467" y="2298115"/>
                  <a:pt x="3761433" y="2284325"/>
                  <a:pt x="3768132" y="2270927"/>
                </a:cubicBezTo>
                <a:cubicBezTo>
                  <a:pt x="3785446" y="2201671"/>
                  <a:pt x="3772005" y="2243084"/>
                  <a:pt x="3818373" y="2150347"/>
                </a:cubicBezTo>
                <a:lnTo>
                  <a:pt x="3838470" y="2110154"/>
                </a:lnTo>
                <a:lnTo>
                  <a:pt x="3858567" y="2069960"/>
                </a:lnTo>
                <a:cubicBezTo>
                  <a:pt x="3861916" y="2056562"/>
                  <a:pt x="3863766" y="2042698"/>
                  <a:pt x="3868615" y="2029767"/>
                </a:cubicBezTo>
                <a:cubicBezTo>
                  <a:pt x="3873875" y="2015742"/>
                  <a:pt x="3883975" y="2003784"/>
                  <a:pt x="3888712" y="1989574"/>
                </a:cubicBezTo>
                <a:cubicBezTo>
                  <a:pt x="3927671" y="1872696"/>
                  <a:pt x="3868341" y="2000169"/>
                  <a:pt x="3918857" y="1899138"/>
                </a:cubicBezTo>
                <a:cubicBezTo>
                  <a:pt x="3922206" y="1875692"/>
                  <a:pt x="3925011" y="1852162"/>
                  <a:pt x="3928905" y="1828800"/>
                </a:cubicBezTo>
                <a:cubicBezTo>
                  <a:pt x="3935282" y="1790540"/>
                  <a:pt x="3939971" y="1774489"/>
                  <a:pt x="3949002" y="1738365"/>
                </a:cubicBezTo>
                <a:cubicBezTo>
                  <a:pt x="3970470" y="1566616"/>
                  <a:pt x="3963859" y="1653687"/>
                  <a:pt x="3949002" y="1356527"/>
                </a:cubicBezTo>
                <a:cubicBezTo>
                  <a:pt x="3944431" y="1265095"/>
                  <a:pt x="3947544" y="1281814"/>
                  <a:pt x="3928905" y="1225899"/>
                </a:cubicBezTo>
                <a:cubicBezTo>
                  <a:pt x="3925556" y="1202453"/>
                  <a:pt x="3923094" y="1178862"/>
                  <a:pt x="3918857" y="1155560"/>
                </a:cubicBezTo>
                <a:cubicBezTo>
                  <a:pt x="3916387" y="1141973"/>
                  <a:pt x="3911278" y="1128954"/>
                  <a:pt x="3908808" y="1115367"/>
                </a:cubicBezTo>
                <a:cubicBezTo>
                  <a:pt x="3900796" y="1071301"/>
                  <a:pt x="3898424" y="1028440"/>
                  <a:pt x="3888712" y="984738"/>
                </a:cubicBezTo>
                <a:cubicBezTo>
                  <a:pt x="3886414" y="974398"/>
                  <a:pt x="3882013" y="964641"/>
                  <a:pt x="3878663" y="954593"/>
                </a:cubicBezTo>
                <a:cubicBezTo>
                  <a:pt x="3872992" y="914898"/>
                  <a:pt x="3868361" y="873190"/>
                  <a:pt x="3858567" y="834013"/>
                </a:cubicBezTo>
                <a:cubicBezTo>
                  <a:pt x="3855998" y="823737"/>
                  <a:pt x="3851868" y="813916"/>
                  <a:pt x="3848518" y="803868"/>
                </a:cubicBezTo>
                <a:cubicBezTo>
                  <a:pt x="3845169" y="783771"/>
                  <a:pt x="3843411" y="763344"/>
                  <a:pt x="3838470" y="743578"/>
                </a:cubicBezTo>
                <a:cubicBezTo>
                  <a:pt x="3833332" y="723027"/>
                  <a:pt x="3824460" y="703578"/>
                  <a:pt x="3818373" y="683288"/>
                </a:cubicBezTo>
                <a:cubicBezTo>
                  <a:pt x="3814405" y="670060"/>
                  <a:pt x="3812386" y="656294"/>
                  <a:pt x="3808325" y="643095"/>
                </a:cubicBezTo>
                <a:cubicBezTo>
                  <a:pt x="3798980" y="612724"/>
                  <a:pt x="3788228" y="582804"/>
                  <a:pt x="3778180" y="552659"/>
                </a:cubicBezTo>
                <a:cubicBezTo>
                  <a:pt x="3774831" y="542611"/>
                  <a:pt x="3770701" y="532790"/>
                  <a:pt x="3768132" y="522514"/>
                </a:cubicBezTo>
                <a:cubicBezTo>
                  <a:pt x="3749843" y="449365"/>
                  <a:pt x="3768260" y="515332"/>
                  <a:pt x="3737986" y="432079"/>
                </a:cubicBezTo>
                <a:cubicBezTo>
                  <a:pt x="3730747" y="412171"/>
                  <a:pt x="3724589" y="391886"/>
                  <a:pt x="3717890" y="371789"/>
                </a:cubicBezTo>
                <a:cubicBezTo>
                  <a:pt x="3714541" y="361741"/>
                  <a:pt x="3713716" y="350457"/>
                  <a:pt x="3707841" y="341644"/>
                </a:cubicBezTo>
                <a:cubicBezTo>
                  <a:pt x="3679831" y="299628"/>
                  <a:pt x="3672921" y="280725"/>
                  <a:pt x="3637503" y="251209"/>
                </a:cubicBezTo>
                <a:cubicBezTo>
                  <a:pt x="3628225" y="243478"/>
                  <a:pt x="3617185" y="238131"/>
                  <a:pt x="3607358" y="231112"/>
                </a:cubicBezTo>
                <a:cubicBezTo>
                  <a:pt x="3596734" y="223523"/>
                  <a:pt x="3552809" y="188765"/>
                  <a:pt x="3537019" y="180870"/>
                </a:cubicBezTo>
                <a:cubicBezTo>
                  <a:pt x="3527545" y="176133"/>
                  <a:pt x="3516922" y="174171"/>
                  <a:pt x="3506874" y="170822"/>
                </a:cubicBezTo>
                <a:cubicBezTo>
                  <a:pt x="3496826" y="164123"/>
                  <a:pt x="3488037" y="154965"/>
                  <a:pt x="3476729" y="150725"/>
                </a:cubicBezTo>
                <a:cubicBezTo>
                  <a:pt x="3460738" y="144728"/>
                  <a:pt x="3443160" y="144382"/>
                  <a:pt x="3426488" y="140677"/>
                </a:cubicBezTo>
                <a:cubicBezTo>
                  <a:pt x="3413007" y="137681"/>
                  <a:pt x="3399573" y="134423"/>
                  <a:pt x="3386294" y="130629"/>
                </a:cubicBezTo>
                <a:cubicBezTo>
                  <a:pt x="3376110" y="127719"/>
                  <a:pt x="3366333" y="123490"/>
                  <a:pt x="3356149" y="120580"/>
                </a:cubicBezTo>
                <a:cubicBezTo>
                  <a:pt x="3342870" y="116786"/>
                  <a:pt x="3329235" y="114326"/>
                  <a:pt x="3315956" y="110532"/>
                </a:cubicBezTo>
                <a:cubicBezTo>
                  <a:pt x="3305772" y="107622"/>
                  <a:pt x="3295995" y="103394"/>
                  <a:pt x="3285811" y="100484"/>
                </a:cubicBezTo>
                <a:cubicBezTo>
                  <a:pt x="3197490" y="75249"/>
                  <a:pt x="3287749" y="104478"/>
                  <a:pt x="3215472" y="80387"/>
                </a:cubicBezTo>
                <a:cubicBezTo>
                  <a:pt x="3138435" y="83736"/>
                  <a:pt x="3061243" y="84521"/>
                  <a:pt x="2984360" y="90435"/>
                </a:cubicBezTo>
                <a:cubicBezTo>
                  <a:pt x="2973799" y="91247"/>
                  <a:pt x="2964636" y="98589"/>
                  <a:pt x="2954215" y="100484"/>
                </a:cubicBezTo>
                <a:cubicBezTo>
                  <a:pt x="2927646" y="105315"/>
                  <a:pt x="2900791" y="109034"/>
                  <a:pt x="2873828" y="110532"/>
                </a:cubicBezTo>
                <a:cubicBezTo>
                  <a:pt x="2780128" y="115737"/>
                  <a:pt x="2686259" y="117231"/>
                  <a:pt x="2592474" y="120580"/>
                </a:cubicBezTo>
                <a:cubicBezTo>
                  <a:pt x="2491991" y="117231"/>
                  <a:pt x="2391150" y="119634"/>
                  <a:pt x="2291024" y="110532"/>
                </a:cubicBezTo>
                <a:cubicBezTo>
                  <a:pt x="2278997" y="109439"/>
                  <a:pt x="2268423" y="99865"/>
                  <a:pt x="2260879" y="90435"/>
                </a:cubicBezTo>
                <a:cubicBezTo>
                  <a:pt x="2254262" y="82164"/>
                  <a:pt x="2254180" y="70338"/>
                  <a:pt x="2250830" y="60290"/>
                </a:cubicBezTo>
                <a:cubicBezTo>
                  <a:pt x="2254180" y="50242"/>
                  <a:pt x="2253389" y="37635"/>
                  <a:pt x="2260879" y="30145"/>
                </a:cubicBezTo>
                <a:cubicBezTo>
                  <a:pt x="2268369" y="22656"/>
                  <a:pt x="2280748" y="22666"/>
                  <a:pt x="2291024" y="20097"/>
                </a:cubicBezTo>
                <a:cubicBezTo>
                  <a:pt x="2337064" y="8587"/>
                  <a:pt x="2372830" y="6103"/>
                  <a:pt x="2421652" y="0"/>
                </a:cubicBezTo>
                <a:cubicBezTo>
                  <a:pt x="2662091" y="7071"/>
                  <a:pt x="2705228" y="2942"/>
                  <a:pt x="2893925" y="20097"/>
                </a:cubicBezTo>
                <a:cubicBezTo>
                  <a:pt x="2916677" y="22165"/>
                  <a:pt x="3038419" y="36143"/>
                  <a:pt x="3064747" y="40193"/>
                </a:cubicBezTo>
                <a:cubicBezTo>
                  <a:pt x="3081627" y="42790"/>
                  <a:pt x="3098142" y="47434"/>
                  <a:pt x="3114989" y="50242"/>
                </a:cubicBezTo>
                <a:cubicBezTo>
                  <a:pt x="3138351" y="54136"/>
                  <a:pt x="3161881" y="56941"/>
                  <a:pt x="3185327" y="60290"/>
                </a:cubicBezTo>
                <a:cubicBezTo>
                  <a:pt x="3195375" y="63639"/>
                  <a:pt x="3205288" y="67428"/>
                  <a:pt x="3215472" y="70338"/>
                </a:cubicBezTo>
                <a:cubicBezTo>
                  <a:pt x="3228751" y="74132"/>
                  <a:pt x="3242735" y="75538"/>
                  <a:pt x="3255666" y="80387"/>
                </a:cubicBezTo>
                <a:cubicBezTo>
                  <a:pt x="3269691" y="85647"/>
                  <a:pt x="3281951" y="94921"/>
                  <a:pt x="3295859" y="100484"/>
                </a:cubicBezTo>
                <a:cubicBezTo>
                  <a:pt x="3315528" y="108351"/>
                  <a:pt x="3337202" y="111106"/>
                  <a:pt x="3356149" y="120580"/>
                </a:cubicBezTo>
                <a:cubicBezTo>
                  <a:pt x="3382945" y="133978"/>
                  <a:pt x="3411609" y="144156"/>
                  <a:pt x="3436536" y="160774"/>
                </a:cubicBezTo>
                <a:cubicBezTo>
                  <a:pt x="3446584" y="167473"/>
                  <a:pt x="3455879" y="175469"/>
                  <a:pt x="3466681" y="180870"/>
                </a:cubicBezTo>
                <a:cubicBezTo>
                  <a:pt x="3579406" y="237233"/>
                  <a:pt x="3390664" y="127385"/>
                  <a:pt x="3537019" y="211015"/>
                </a:cubicBezTo>
                <a:cubicBezTo>
                  <a:pt x="3583160" y="237381"/>
                  <a:pt x="3558265" y="229226"/>
                  <a:pt x="3607358" y="271306"/>
                </a:cubicBezTo>
                <a:cubicBezTo>
                  <a:pt x="3616527" y="279165"/>
                  <a:pt x="3628527" y="283323"/>
                  <a:pt x="3637503" y="291402"/>
                </a:cubicBezTo>
                <a:cubicBezTo>
                  <a:pt x="3662149" y="313583"/>
                  <a:pt x="3684395" y="338295"/>
                  <a:pt x="3707841" y="361741"/>
                </a:cubicBezTo>
                <a:cubicBezTo>
                  <a:pt x="3717889" y="371789"/>
                  <a:pt x="3730103" y="380062"/>
                  <a:pt x="3737986" y="391886"/>
                </a:cubicBezTo>
                <a:lnTo>
                  <a:pt x="3778180" y="452176"/>
                </a:lnTo>
                <a:lnTo>
                  <a:pt x="3798277" y="482321"/>
                </a:lnTo>
                <a:cubicBezTo>
                  <a:pt x="3801626" y="492369"/>
                  <a:pt x="3803181" y="503207"/>
                  <a:pt x="3808325" y="512466"/>
                </a:cubicBezTo>
                <a:cubicBezTo>
                  <a:pt x="3820055" y="533580"/>
                  <a:pt x="3840880" y="549842"/>
                  <a:pt x="3848518" y="572756"/>
                </a:cubicBezTo>
                <a:cubicBezTo>
                  <a:pt x="3851868" y="582804"/>
                  <a:pt x="3854395" y="593165"/>
                  <a:pt x="3858567" y="602901"/>
                </a:cubicBezTo>
                <a:cubicBezTo>
                  <a:pt x="3864468" y="616669"/>
                  <a:pt x="3873286" y="629114"/>
                  <a:pt x="3878663" y="643095"/>
                </a:cubicBezTo>
                <a:cubicBezTo>
                  <a:pt x="3924975" y="763509"/>
                  <a:pt x="3886489" y="700052"/>
                  <a:pt x="3928905" y="763675"/>
                </a:cubicBezTo>
                <a:lnTo>
                  <a:pt x="3959050" y="884255"/>
                </a:lnTo>
                <a:lnTo>
                  <a:pt x="3969099" y="924448"/>
                </a:lnTo>
                <a:cubicBezTo>
                  <a:pt x="3972449" y="937846"/>
                  <a:pt x="3974780" y="951540"/>
                  <a:pt x="3979147" y="964642"/>
                </a:cubicBezTo>
                <a:cubicBezTo>
                  <a:pt x="3982496" y="974690"/>
                  <a:pt x="3986285" y="984603"/>
                  <a:pt x="3989195" y="994787"/>
                </a:cubicBezTo>
                <a:cubicBezTo>
                  <a:pt x="4014430" y="1083107"/>
                  <a:pt x="3985200" y="992848"/>
                  <a:pt x="4009292" y="1065125"/>
                </a:cubicBezTo>
                <a:cubicBezTo>
                  <a:pt x="4012641" y="1088571"/>
                  <a:pt x="4016210" y="1111987"/>
                  <a:pt x="4019340" y="1135464"/>
                </a:cubicBezTo>
                <a:cubicBezTo>
                  <a:pt x="4022909" y="1162231"/>
                  <a:pt x="4024949" y="1189214"/>
                  <a:pt x="4029389" y="1215851"/>
                </a:cubicBezTo>
                <a:cubicBezTo>
                  <a:pt x="4031659" y="1229473"/>
                  <a:pt x="4036088" y="1242646"/>
                  <a:pt x="4039437" y="1256044"/>
                </a:cubicBezTo>
                <a:cubicBezTo>
                  <a:pt x="4042786" y="1282840"/>
                  <a:pt x="4045916" y="1309664"/>
                  <a:pt x="4049485" y="1336431"/>
                </a:cubicBezTo>
                <a:cubicBezTo>
                  <a:pt x="4062728" y="1435749"/>
                  <a:pt x="4070713" y="1462813"/>
                  <a:pt x="4079630" y="1587640"/>
                </a:cubicBezTo>
                <a:cubicBezTo>
                  <a:pt x="4082980" y="1634532"/>
                  <a:pt x="4085606" y="1681481"/>
                  <a:pt x="4089679" y="1728316"/>
                </a:cubicBezTo>
                <a:cubicBezTo>
                  <a:pt x="4095890" y="1799740"/>
                  <a:pt x="4102036" y="1829477"/>
                  <a:pt x="4109776" y="1899138"/>
                </a:cubicBezTo>
                <a:cubicBezTo>
                  <a:pt x="4113493" y="1932594"/>
                  <a:pt x="4116475" y="1966127"/>
                  <a:pt x="4119824" y="1999622"/>
                </a:cubicBezTo>
                <a:cubicBezTo>
                  <a:pt x="4116475" y="2120202"/>
                  <a:pt x="4115653" y="2240879"/>
                  <a:pt x="4109776" y="2361363"/>
                </a:cubicBezTo>
                <a:cubicBezTo>
                  <a:pt x="4107670" y="2404544"/>
                  <a:pt x="4090122" y="2429925"/>
                  <a:pt x="4079630" y="2471895"/>
                </a:cubicBezTo>
                <a:cubicBezTo>
                  <a:pt x="4074013" y="2494365"/>
                  <a:pt x="4059272" y="2557697"/>
                  <a:pt x="4049485" y="2572378"/>
                </a:cubicBezTo>
                <a:cubicBezTo>
                  <a:pt x="4042786" y="2582426"/>
                  <a:pt x="4035381" y="2592038"/>
                  <a:pt x="4029389" y="2602523"/>
                </a:cubicBezTo>
                <a:cubicBezTo>
                  <a:pt x="4011522" y="2633791"/>
                  <a:pt x="4011448" y="2646158"/>
                  <a:pt x="3989195" y="2672862"/>
                </a:cubicBezTo>
                <a:cubicBezTo>
                  <a:pt x="3980098" y="2683779"/>
                  <a:pt x="3968147" y="2692090"/>
                  <a:pt x="3959050" y="2703007"/>
                </a:cubicBezTo>
                <a:cubicBezTo>
                  <a:pt x="3868802" y="2811305"/>
                  <a:pt x="3924439" y="2769625"/>
                  <a:pt x="3858567" y="2813538"/>
                </a:cubicBezTo>
                <a:cubicBezTo>
                  <a:pt x="3822705" y="2867332"/>
                  <a:pt x="3847010" y="2835144"/>
                  <a:pt x="3778180" y="2903974"/>
                </a:cubicBezTo>
                <a:lnTo>
                  <a:pt x="3748035" y="2934119"/>
                </a:lnTo>
                <a:cubicBezTo>
                  <a:pt x="3737987" y="2944167"/>
                  <a:pt x="3728987" y="2955387"/>
                  <a:pt x="3717890" y="2964264"/>
                </a:cubicBezTo>
                <a:cubicBezTo>
                  <a:pt x="3701143" y="2977662"/>
                  <a:pt x="3682813" y="2989292"/>
                  <a:pt x="3667648" y="3004457"/>
                </a:cubicBezTo>
                <a:cubicBezTo>
                  <a:pt x="3659108" y="3012996"/>
                  <a:pt x="3656090" y="3026063"/>
                  <a:pt x="3647551" y="3034602"/>
                </a:cubicBezTo>
                <a:cubicBezTo>
                  <a:pt x="3639012" y="3043141"/>
                  <a:pt x="3626939" y="3047285"/>
                  <a:pt x="3617406" y="3054699"/>
                </a:cubicBezTo>
                <a:cubicBezTo>
                  <a:pt x="3582274" y="3082024"/>
                  <a:pt x="3511441" y="3142395"/>
                  <a:pt x="3486778" y="3175279"/>
                </a:cubicBezTo>
                <a:cubicBezTo>
                  <a:pt x="3436604" y="3242179"/>
                  <a:pt x="3474942" y="3188189"/>
                  <a:pt x="3426488" y="3265714"/>
                </a:cubicBezTo>
                <a:cubicBezTo>
                  <a:pt x="3420087" y="3275955"/>
                  <a:pt x="3412174" y="3285257"/>
                  <a:pt x="3406391" y="3295859"/>
                </a:cubicBezTo>
                <a:cubicBezTo>
                  <a:pt x="3392045" y="3322159"/>
                  <a:pt x="3366197" y="3376246"/>
                  <a:pt x="3366197" y="3376246"/>
                </a:cubicBezTo>
                <a:cubicBezTo>
                  <a:pt x="3340357" y="3479610"/>
                  <a:pt x="3350007" y="3429290"/>
                  <a:pt x="3336052" y="3526971"/>
                </a:cubicBezTo>
                <a:cubicBezTo>
                  <a:pt x="3339402" y="3560466"/>
                  <a:pt x="3334597" y="3595820"/>
                  <a:pt x="3346101" y="3627455"/>
                </a:cubicBezTo>
                <a:cubicBezTo>
                  <a:pt x="3349721" y="3637409"/>
                  <a:pt x="3365655" y="3637350"/>
                  <a:pt x="3376246" y="3637503"/>
                </a:cubicBezTo>
                <a:cubicBezTo>
                  <a:pt x="3597286" y="3640706"/>
                  <a:pt x="3818373" y="3637503"/>
                  <a:pt x="4039437" y="363750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5CB7F-2C5E-1092-A5EF-53B5A6B2D6EC}"/>
              </a:ext>
            </a:extLst>
          </p:cNvPr>
          <p:cNvSpPr txBox="1"/>
          <p:nvPr/>
        </p:nvSpPr>
        <p:spPr>
          <a:xfrm>
            <a:off x="4168430" y="1582586"/>
            <a:ext cx="457324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Conversations can wander and you can talk about a lot of different things.  And they can be slow… take their time… like a turtle.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>
                <a:solidFill>
                  <a:srgbClr val="0F0F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were to draw a conversation with a friend or a family member it might look like this.</a:t>
            </a:r>
            <a:endParaRPr lang="en-US" sz="13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A8347-C263-EE77-C972-7A3D8CBD98BA}"/>
              </a:ext>
            </a:extLst>
          </p:cNvPr>
          <p:cNvSpPr txBox="1"/>
          <p:nvPr/>
        </p:nvSpPr>
        <p:spPr>
          <a:xfrm>
            <a:off x="7581900" y="4772025"/>
            <a:ext cx="377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26</a:t>
            </a:r>
          </a:p>
        </p:txBody>
      </p:sp>
      <p:pic>
        <p:nvPicPr>
          <p:cNvPr id="7" name="Picture 6" descr="A group of people sitting in a circle">
            <a:extLst>
              <a:ext uri="{FF2B5EF4-FFF2-40B4-BE49-F238E27FC236}">
                <a16:creationId xmlns:a16="http://schemas.microsoft.com/office/drawing/2014/main" id="{A2286778-C607-629E-8EE8-804C0F6549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868" y="3009998"/>
            <a:ext cx="2480930" cy="1653953"/>
          </a:xfrm>
          <a:prstGeom prst="rect">
            <a:avLst/>
          </a:prstGeom>
        </p:spPr>
      </p:pic>
      <p:pic>
        <p:nvPicPr>
          <p:cNvPr id="10" name="Picture 9" descr="A turtle on a white background&#10;&#10;Description automatically generated">
            <a:extLst>
              <a:ext uri="{FF2B5EF4-FFF2-40B4-BE49-F238E27FC236}">
                <a16:creationId xmlns:a16="http://schemas.microsoft.com/office/drawing/2014/main" id="{C3A1FD40-A81B-7396-15A2-641CD2089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1355" y="3433198"/>
            <a:ext cx="2508342" cy="13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7549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 panose="020B0604020202020204" pitchFamily="34" charset="0"/>
            <a:ea typeface="+mj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Custom Design">
  <a:themeElements>
    <a:clrScheme name="ADA -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A182C"/>
      </a:accent1>
      <a:accent2>
        <a:srgbClr val="EF4238"/>
      </a:accent2>
      <a:accent3>
        <a:srgbClr val="000000"/>
      </a:accent3>
      <a:accent4>
        <a:srgbClr val="008996"/>
      </a:accent4>
      <a:accent5>
        <a:srgbClr val="FFFFFF"/>
      </a:accent5>
      <a:accent6>
        <a:srgbClr val="AA182C"/>
      </a:accent6>
      <a:hlink>
        <a:srgbClr val="AA182C"/>
      </a:hlink>
      <a:folHlink>
        <a:srgbClr val="EF42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82d416-5780-4b20-b441-ed55e0d93a62" xsi:nil="true"/>
    <lcf76f155ced4ddcb4097134ff3c332f xmlns="1123971a-c39c-4f9c-bdbf-b585cef68c13">
      <Terms xmlns="http://schemas.microsoft.com/office/infopath/2007/PartnerControls"/>
    </lcf76f155ced4ddcb4097134ff3c332f>
    <SharedWithUsers xmlns="2c82d416-5780-4b20-b441-ed55e0d93a62">
      <UserInfo>
        <DisplayName>sarahcandler@gmail.com</DisplayName>
        <AccountId>594</AccountId>
        <AccountType/>
      </UserInfo>
      <UserInfo>
        <DisplayName>William Walker</DisplayName>
        <AccountId>547</AccountId>
        <AccountType/>
      </UserInfo>
      <UserInfo>
        <DisplayName>Caitlyn Edwards</DisplayName>
        <AccountId>548</AccountId>
        <AccountType/>
      </UserInfo>
    </SharedWithUsers>
    <MediaLengthInSeconds xmlns="1123971a-c39c-4f9c-bdbf-b585cef68c13" xsi:nil="true"/>
    <_ip_UnifiedCompliancePolicyUIAction xmlns="http://schemas.microsoft.com/sharepoint/v3" xsi:nil="true"/>
    <_ip_UnifiedCompliancePolicyProperties xmlns="http://schemas.microsoft.com/sharepoint/v3" xsi:nil="true"/>
    <Date xmlns="1123971a-c39c-4f9c-bdbf-b585cef68c13" xsi:nil="true"/>
    <Order0 xmlns="1123971a-c39c-4f9c-bdbf-b585cef68c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2213032E4B2419204AE5FA0CB0D03" ma:contentTypeVersion="22" ma:contentTypeDescription="Create a new document." ma:contentTypeScope="" ma:versionID="834ba1976ee2fd0bad4e87e913419068">
  <xsd:schema xmlns:xsd="http://www.w3.org/2001/XMLSchema" xmlns:xs="http://www.w3.org/2001/XMLSchema" xmlns:p="http://schemas.microsoft.com/office/2006/metadata/properties" xmlns:ns1="http://schemas.microsoft.com/sharepoint/v3" xmlns:ns2="1123971a-c39c-4f9c-bdbf-b585cef68c13" xmlns:ns3="2c82d416-5780-4b20-b441-ed55e0d93a62" targetNamespace="http://schemas.microsoft.com/office/2006/metadata/properties" ma:root="true" ma:fieldsID="9ab1c15909edbaec2640fdb054762493" ns1:_="" ns2:_="" ns3:_="">
    <xsd:import namespace="http://schemas.microsoft.com/sharepoint/v3"/>
    <xsd:import namespace="1123971a-c39c-4f9c-bdbf-b585cef68c13"/>
    <xsd:import namespace="2c82d416-5780-4b20-b441-ed55e0d93a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Order0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3971a-c39c-4f9c-bdbf-b585cef68c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0b0a55a-fabe-48fb-9c4c-cb9a09640a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Order0" ma:index="28" nillable="true" ma:displayName="Order" ma:format="Dropdown" ma:internalName="Order0" ma:percentage="FALSE">
      <xsd:simpleType>
        <xsd:restriction base="dms:Number"/>
      </xsd:simpleType>
    </xsd:element>
    <xsd:element name="Date" ma:index="29" nillable="true" ma:displayName="Date" ma:format="DateTime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2d416-5780-4b20-b441-ed55e0d93a6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7f194f6-b56b-4149-a52f-59d5730e28d1}" ma:internalName="TaxCatchAll" ma:showField="CatchAllData" ma:web="2c82d416-5780-4b20-b441-ed55e0d93a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64D0A-7FC1-4013-B1DA-570E3B4CCCEB}">
  <ds:schemaRefs>
    <ds:schemaRef ds:uri="257d2d43-313e-4e24-ad22-b0f65499bb2d"/>
    <ds:schemaRef ds:uri="e89a7bc7-71db-47cd-b7f6-d9921ec61b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679069-2A23-45F2-BE84-05D9576B9C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30F75C-3DF0-46C2-A245-3244FD0C263E}"/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1160</Words>
  <Application>Microsoft Office PowerPoint</Application>
  <PresentationFormat>On-screen Show (16:9)</PresentationFormat>
  <Paragraphs>185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Bradley Hand</vt:lpstr>
      <vt:lpstr>Calibri</vt:lpstr>
      <vt:lpstr>Calibri Light</vt:lpstr>
      <vt:lpstr>Helvetica Neue</vt:lpstr>
      <vt:lpstr>Inter</vt:lpstr>
      <vt:lpstr>Times New Roman</vt:lpstr>
      <vt:lpstr>Wingdings</vt:lpstr>
      <vt:lpstr>Covers</vt:lpstr>
      <vt:lpstr>2_Custom Design</vt:lpstr>
      <vt:lpstr>13_Custom Design</vt:lpstr>
      <vt:lpstr>PowerPoint Presentation</vt:lpstr>
      <vt:lpstr>Learning Objectives: At the end of Module 3, you will be able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Reflection: Did We Accomplish the Learning Objectives from Module 3?</vt:lpstr>
      <vt:lpstr>PowerPoint Presentation</vt:lpstr>
      <vt:lpstr>PowerPoint Presentation</vt:lpstr>
      <vt:lpstr>Participant Evaluation</vt:lpstr>
      <vt:lpstr>PowerPoint Presentation</vt:lpstr>
    </vt:vector>
  </TitlesOfParts>
  <Company>SOCIAL CAPITAL PARTNERSHIPS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NAGLE</dc:creator>
  <cp:lastModifiedBy>Brian Foster</cp:lastModifiedBy>
  <cp:revision>11</cp:revision>
  <cp:lastPrinted>2019-07-03T21:44:23Z</cp:lastPrinted>
  <dcterms:created xsi:type="dcterms:W3CDTF">2016-06-13T15:26:28Z</dcterms:created>
  <dcterms:modified xsi:type="dcterms:W3CDTF">2024-12-02T18:37:37Z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0x0101007432213032E4B2419204AE5FA0CB0D03</vt:lpwstr>
  </property>
  <property fmtid="{D5CDD505-2E9C-101B-9397-08002B2CF9AE}" pid="3" name="MediaServiceImageTags">
    <vt:lpwstr/>
  </property>
  <property fmtid="{D5CDD505-2E9C-101B-9397-08002B2CF9AE}" pid="4" name="Order">
    <vt:r8>1318600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lpwstr/>
  </property>
</Properties>
</file>