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theme/theme16.xml" ContentType="application/vnd.openxmlformats-officedocument.theme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768" r:id="rId5"/>
    <p:sldMasterId id="2147483730" r:id="rId6"/>
    <p:sldMasterId id="2147483710" r:id="rId7"/>
    <p:sldMasterId id="2147483752" r:id="rId8"/>
    <p:sldMasterId id="2147483862" r:id="rId9"/>
    <p:sldMasterId id="2147483791" r:id="rId10"/>
    <p:sldMasterId id="2147483860" r:id="rId11"/>
    <p:sldMasterId id="2147483702" r:id="rId12"/>
    <p:sldMasterId id="2147483837" r:id="rId13"/>
    <p:sldMasterId id="2147483734" r:id="rId14"/>
    <p:sldMasterId id="2147483883" r:id="rId15"/>
    <p:sldMasterId id="2147483887" r:id="rId16"/>
    <p:sldMasterId id="2147483772" r:id="rId17"/>
    <p:sldMasterId id="2147483885" r:id="rId18"/>
    <p:sldMasterId id="2147483889" r:id="rId19"/>
    <p:sldMasterId id="2147483746" r:id="rId20"/>
    <p:sldMasterId id="2147483893" r:id="rId21"/>
  </p:sldMasterIdLst>
  <p:notesMasterIdLst>
    <p:notesMasterId r:id="rId82"/>
  </p:notesMasterIdLst>
  <p:handoutMasterIdLst>
    <p:handoutMasterId r:id="rId83"/>
  </p:handoutMasterIdLst>
  <p:sldIdLst>
    <p:sldId id="256" r:id="rId22"/>
    <p:sldId id="466" r:id="rId23"/>
    <p:sldId id="426" r:id="rId24"/>
    <p:sldId id="468" r:id="rId25"/>
    <p:sldId id="428" r:id="rId26"/>
    <p:sldId id="477" r:id="rId27"/>
    <p:sldId id="469" r:id="rId28"/>
    <p:sldId id="364" r:id="rId29"/>
    <p:sldId id="470" r:id="rId30"/>
    <p:sldId id="264" r:id="rId31"/>
    <p:sldId id="429" r:id="rId32"/>
    <p:sldId id="476" r:id="rId33"/>
    <p:sldId id="431" r:id="rId34"/>
    <p:sldId id="320" r:id="rId35"/>
    <p:sldId id="432" r:id="rId36"/>
    <p:sldId id="433" r:id="rId37"/>
    <p:sldId id="434" r:id="rId38"/>
    <p:sldId id="275" r:id="rId39"/>
    <p:sldId id="377" r:id="rId40"/>
    <p:sldId id="435" r:id="rId41"/>
    <p:sldId id="370" r:id="rId42"/>
    <p:sldId id="436" r:id="rId43"/>
    <p:sldId id="413" r:id="rId44"/>
    <p:sldId id="437" r:id="rId45"/>
    <p:sldId id="438" r:id="rId46"/>
    <p:sldId id="439" r:id="rId47"/>
    <p:sldId id="440" r:id="rId48"/>
    <p:sldId id="441" r:id="rId49"/>
    <p:sldId id="418" r:id="rId50"/>
    <p:sldId id="442" r:id="rId51"/>
    <p:sldId id="419" r:id="rId52"/>
    <p:sldId id="443" r:id="rId53"/>
    <p:sldId id="444" r:id="rId54"/>
    <p:sldId id="445" r:id="rId55"/>
    <p:sldId id="446" r:id="rId56"/>
    <p:sldId id="447" r:id="rId57"/>
    <p:sldId id="448" r:id="rId58"/>
    <p:sldId id="420" r:id="rId59"/>
    <p:sldId id="449" r:id="rId60"/>
    <p:sldId id="450" r:id="rId61"/>
    <p:sldId id="451" r:id="rId62"/>
    <p:sldId id="452" r:id="rId63"/>
    <p:sldId id="453" r:id="rId64"/>
    <p:sldId id="421" r:id="rId65"/>
    <p:sldId id="454" r:id="rId66"/>
    <p:sldId id="455" r:id="rId67"/>
    <p:sldId id="456" r:id="rId68"/>
    <p:sldId id="475" r:id="rId69"/>
    <p:sldId id="409" r:id="rId70"/>
    <p:sldId id="471" r:id="rId71"/>
    <p:sldId id="472" r:id="rId72"/>
    <p:sldId id="460" r:id="rId73"/>
    <p:sldId id="473" r:id="rId74"/>
    <p:sldId id="462" r:id="rId75"/>
    <p:sldId id="474" r:id="rId76"/>
    <p:sldId id="464" r:id="rId77"/>
    <p:sldId id="478" r:id="rId78"/>
    <p:sldId id="479" r:id="rId79"/>
    <p:sldId id="480" r:id="rId80"/>
    <p:sldId id="317" r:id="rId81"/>
  </p:sldIdLst>
  <p:sldSz cx="9144000" cy="5143500" type="screen16x9"/>
  <p:notesSz cx="6858000" cy="9144000"/>
  <p:custDataLst>
    <p:tags r:id="rId8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7C34afEIB+UqosWKigcA==" hashData="uFfgTP+Dk+gDiVCBtHjNwT6aklQNDIFyKcUfVXoinDenVe4TcRd9op44VFTtF2s1yR0dPbFtObMrnxfR5N2cuA=="/>
  <p:extLst>
    <p:ext uri="{EFAFB233-063F-42B5-8137-9DF3F51BA10A}">
      <p15:sldGuideLst xmlns:p15="http://schemas.microsoft.com/office/powerpoint/2012/main">
        <p15:guide id="1" orient="horz" pos="3144">
          <p15:clr>
            <a:srgbClr val="A4A3A4"/>
          </p15:clr>
        </p15:guide>
        <p15:guide id="2" orient="horz" pos="950">
          <p15:clr>
            <a:srgbClr val="A4A3A4"/>
          </p15:clr>
        </p15:guide>
        <p15:guide id="3" orient="horz" pos="91">
          <p15:clr>
            <a:srgbClr val="A4A3A4"/>
          </p15:clr>
        </p15:guide>
        <p15:guide id="4" pos="5654">
          <p15:clr>
            <a:srgbClr val="A4A3A4"/>
          </p15:clr>
        </p15:guide>
        <p15:guide id="5" pos="2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099445-2E21-73FA-31B3-A14365CC163D}" name="lyndee.knox" initials="ly" userId="S::lyndee.knox_gmail.com#ext#@americandiabetes.onmicrosoft.com::4f5c5510-8a99-48f2-8a6f-c834adf4c29c" providerId="AD"/>
  <p188:author id="{D943B17C-3AD8-957B-7A0B-7B9462A46948}" name="Christine Gendy" initials="CG" userId="S::CGendy@diabetes.org::215a736a-e595-46f2-91d5-fdf09c0ba139" providerId="AD"/>
  <p188:author id="{D24595A9-7E78-95D5-9273-DFA7F262AA73}" name="Ashley Fotherby" initials="AF" userId="S::ashley.fotherby@dirxhealth.com::2bf6b026-d31e-4fa7-9073-41e596a1a8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die Tolmie" initials="" lastIdx="58" clrIdx="0"/>
  <p:cmAuthor id="43" name="Gina Corry" initials="GC" lastIdx="43" clrIdx="43">
    <p:extLst>
      <p:ext uri="{19B8F6BF-5375-455C-9EA6-DF929625EA0E}">
        <p15:presenceInfo xmlns:p15="http://schemas.microsoft.com/office/powerpoint/2012/main" userId="S::GCorry@diabetes.org::01d3797e-87b1-407e-af98-b31974fe0900" providerId="AD"/>
      </p:ext>
    </p:extLst>
  </p:cmAuthor>
  <p:cmAuthor id="1" name="LAURA NAGLE" initials="" lastIdx="1" clrIdx="1"/>
  <p:cmAuthor id="44" name="Odette Brown" initials="OB" lastIdx="2" clrIdx="44">
    <p:extLst>
      <p:ext uri="{19B8F6BF-5375-455C-9EA6-DF929625EA0E}">
        <p15:presenceInfo xmlns:p15="http://schemas.microsoft.com/office/powerpoint/2012/main" userId="S::OBrown@diabetes.org::b397ff9e-93c3-42c7-833f-ab29c384102b" providerId="AD"/>
      </p:ext>
    </p:extLst>
  </p:cmAuthor>
  <p:cmAuthor id="2" name="Jennifer Niyangoda" initials="" lastIdx="20" clrIdx="2"/>
  <p:cmAuthor id="45" name="Ryan Woolley" initials="RW" lastIdx="4" clrIdx="45">
    <p:extLst>
      <p:ext uri="{19B8F6BF-5375-455C-9EA6-DF929625EA0E}">
        <p15:presenceInfo xmlns:p15="http://schemas.microsoft.com/office/powerpoint/2012/main" userId="S::RWoolley@diabetes.org::d7aef9a1-5c60-4a81-ab79-b1e317ee1b48" providerId="AD"/>
      </p:ext>
    </p:extLst>
  </p:cmAuthor>
  <p:cmAuthor id="3" name="Simon Williams" initials="" lastIdx="24" clrIdx="3"/>
  <p:cmAuthor id="46" name="Heidi Gioseffi" initials="HG" lastIdx="32" clrIdx="46">
    <p:extLst>
      <p:ext uri="{19B8F6BF-5375-455C-9EA6-DF929625EA0E}">
        <p15:presenceInfo xmlns:p15="http://schemas.microsoft.com/office/powerpoint/2012/main" userId="S::HGioseffi@diabetes.org::3deb387b-7d1f-48e4-9642-b795a7c3cc44" providerId="AD"/>
      </p:ext>
    </p:extLst>
  </p:cmAuthor>
  <p:cmAuthor id="4" name="Gabrielle Antoniadis" initials="GA" lastIdx="17" clrIdx="4"/>
  <p:cmAuthor id="47" name="Alexandra Day" initials="AD" lastIdx="6" clrIdx="47">
    <p:extLst>
      <p:ext uri="{19B8F6BF-5375-455C-9EA6-DF929625EA0E}">
        <p15:presenceInfo xmlns:p15="http://schemas.microsoft.com/office/powerpoint/2012/main" userId="S::ADay@diabetes.org::d9a88e59-90ae-41f9-a9af-09bf960d4e2a" providerId="AD"/>
      </p:ext>
    </p:extLst>
  </p:cmAuthor>
  <p:cmAuthor id="5" name="Microsoft Office User" initials="Office" lastIdx="25" clrIdx="5"/>
  <p:cmAuthor id="6" name="Microsoft Office User" initials="Office [2]" lastIdx="1" clrIdx="6"/>
  <p:cmAuthor id="7" name="Microsoft Office User" initials="Office [3]" lastIdx="1" clrIdx="7"/>
  <p:cmAuthor id="8" name="Microsoft Office User" initials="Office [4]" lastIdx="1" clrIdx="8"/>
  <p:cmAuthor id="9" name="Veronica LaFemina" initials="VL" lastIdx="5" clrIdx="9"/>
  <p:cmAuthor id="10" name="Tamara Darsow" initials="TD" lastIdx="11" clrIdx="10"/>
  <p:cmAuthor id="11" name="Matt Petersen" initials="MP" lastIdx="29" clrIdx="11"/>
  <p:cmAuthor id="12" name="Joy Bennett" initials="JB" lastIdx="1" clrIdx="12"/>
  <p:cmAuthor id="13" name="Joy Bennett" initials="JB [2]" lastIdx="1" clrIdx="13"/>
  <p:cmAuthor id="14" name="Joy Bennett" initials="JB [3]" lastIdx="1" clrIdx="14"/>
  <p:cmAuthor id="15" name="Joy Bennett" initials="JB [4]" lastIdx="1" clrIdx="15"/>
  <p:cmAuthor id="16" name="Joy Bennett" initials="JB [5]" lastIdx="1" clrIdx="16"/>
  <p:cmAuthor id="17" name="Joy Bennett" initials="JB [6]" lastIdx="1" clrIdx="17"/>
  <p:cmAuthor id="18" name="Joy Bennett" initials="JB [7]" lastIdx="1" clrIdx="18"/>
  <p:cmAuthor id="19" name="Joy Bennett" initials="JB [8]" lastIdx="1" clrIdx="19"/>
  <p:cmAuthor id="20" name="Joy Bennett" initials="JB [9]" lastIdx="1" clrIdx="20"/>
  <p:cmAuthor id="21" name="Joy Bennett" initials="JB [10]" lastIdx="1" clrIdx="21"/>
  <p:cmAuthor id="22" name="Joy Bennett" initials="JB [11]" lastIdx="1" clrIdx="22"/>
  <p:cmAuthor id="23" name="Joy Bennett" initials="JB [12]" lastIdx="1" clrIdx="23"/>
  <p:cmAuthor id="24" name="Joy Bennett" initials="JB [13]" lastIdx="1" clrIdx="24"/>
  <p:cmAuthor id="25" name="Joy Bennett" initials="JB [14]" lastIdx="1" clrIdx="25"/>
  <p:cmAuthor id="26" name="Joy Bennett" initials="JB [15]" lastIdx="1" clrIdx="26"/>
  <p:cmAuthor id="27" name="Joy Bennett" initials="JB [16]" lastIdx="1" clrIdx="27"/>
  <p:cmAuthor id="28" name="Joy Bennett" initials="JB [17]" lastIdx="1" clrIdx="28"/>
  <p:cmAuthor id="29" name="Joy Bennett" initials="JB [18]" lastIdx="1" clrIdx="29"/>
  <p:cmAuthor id="30" name="Joy Bennett" initials="JB [19]" lastIdx="1" clrIdx="30"/>
  <p:cmAuthor id="31" name="Joy Bennett" initials="JB [20]" lastIdx="1" clrIdx="31"/>
  <p:cmAuthor id="32" name="Joy Bennett" initials="JB [21]" lastIdx="1" clrIdx="32"/>
  <p:cmAuthor id="33" name="Joy Bennett" initials="JB [22]" lastIdx="1" clrIdx="33"/>
  <p:cmAuthor id="34" name="Joy Bennett" initials="JB [23]" lastIdx="1" clrIdx="34"/>
  <p:cmAuthor id="35" name="Sacha Uelmen" initials="SU" lastIdx="18" clrIdx="35"/>
  <p:cmAuthor id="36" name="Sean Petrie" initials="SP" lastIdx="15" clrIdx="36"/>
  <p:cmAuthor id="37" name="Kelsey Stefanik-Guizlo" initials="KS" lastIdx="23" clrIdx="37"/>
  <p:cmAuthor id="38" name="Mindy Saraco" initials="MS" lastIdx="21" clrIdx="38"/>
  <p:cmAuthor id="39" name="Benjamin Page" initials="BP" lastIdx="4" clrIdx="39"/>
  <p:cmAuthor id="40" name="Shamera Robinson" initials="SR" lastIdx="3" clrIdx="40"/>
  <p:cmAuthor id="41" name="Carly Vendemia" initials="CV" lastIdx="3" clrIdx="41"/>
  <p:cmAuthor id="42" name="Megan Martin" initials="MM" lastIdx="14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238"/>
    <a:srgbClr val="AA182C"/>
    <a:srgbClr val="008996"/>
    <a:srgbClr val="A6192E"/>
    <a:srgbClr val="FFFFFF"/>
    <a:srgbClr val="000000"/>
    <a:srgbClr val="A62D1A"/>
    <a:srgbClr val="C00000"/>
    <a:srgbClr val="B50022"/>
    <a:srgbClr val="E74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71D14-BB7F-14CD-B6B4-282FE7722393}" v="3" dt="2024-06-11T21:42:48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32" y="-44"/>
      </p:cViewPr>
      <p:guideLst>
        <p:guide orient="horz" pos="3144"/>
        <p:guide orient="horz" pos="950"/>
        <p:guide orient="horz" pos="91"/>
        <p:guide pos="5654"/>
        <p:guide pos="2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18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tags" Target="tags/tag1.xml"/><Relationship Id="rId89" Type="http://schemas.openxmlformats.org/officeDocument/2006/relationships/tableStyles" Target="tableStyles.xml"/><Relationship Id="rId16" Type="http://schemas.openxmlformats.org/officeDocument/2006/relationships/slideMaster" Target="slideMasters/slideMaster13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2.xml"/><Relationship Id="rId90" Type="http://schemas.microsoft.com/office/2016/11/relationships/changesInfo" Target="changesInfos/changesInfo1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handoutMaster" Target="handoutMasters/handoutMaster1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0.xml"/><Relationship Id="rId92" Type="http://schemas.microsoft.com/office/2018/10/relationships/authors" Target="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viewProps" Target="viewProps.xml"/><Relationship Id="rId61" Type="http://schemas.openxmlformats.org/officeDocument/2006/relationships/slide" Target="slides/slide40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Foster" userId="S::bfoster@diabetes.org::47c4ef58-408e-4f99-ada6-d7fa48d16e3d" providerId="AD" clId="Web-{0FCCF31E-4B73-C779-8B59-36694AC9AE84}"/>
    <pc:docChg chg="modSld">
      <pc:chgData name="Brian Foster" userId="S::bfoster@diabetes.org::47c4ef58-408e-4f99-ada6-d7fa48d16e3d" providerId="AD" clId="Web-{0FCCF31E-4B73-C779-8B59-36694AC9AE84}" dt="2024-05-07T17:34:16.408" v="18"/>
      <pc:docMkLst>
        <pc:docMk/>
      </pc:docMkLst>
      <pc:sldChg chg="addSp delSp modSp modCm">
        <pc:chgData name="Brian Foster" userId="S::bfoster@diabetes.org::47c4ef58-408e-4f99-ada6-d7fa48d16e3d" providerId="AD" clId="Web-{0FCCF31E-4B73-C779-8B59-36694AC9AE84}" dt="2024-05-07T17:34:16.408" v="18"/>
        <pc:sldMkLst>
          <pc:docMk/>
          <pc:sldMk cId="641324761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ian Foster" userId="S::bfoster@diabetes.org::47c4ef58-408e-4f99-ada6-d7fa48d16e3d" providerId="AD" clId="Web-{0FCCF31E-4B73-C779-8B59-36694AC9AE84}" dt="2024-05-07T17:34:16.408" v="18"/>
              <pc2:cmMkLst xmlns:pc2="http://schemas.microsoft.com/office/powerpoint/2019/9/main/command">
                <pc:docMk/>
                <pc:sldMk cId="641324761" sldId="429"/>
                <pc2:cmMk id="{71C94D52-71E0-4B1A-B528-245806DC088D}"/>
              </pc2:cmMkLst>
            </pc226:cmChg>
          </p:ext>
        </pc:extLst>
      </pc:sldChg>
    </pc:docChg>
  </pc:docChgLst>
  <pc:docChgLst>
    <pc:chgData name="Brian Foster" userId="S::bfoster@diabetes.org::47c4ef58-408e-4f99-ada6-d7fa48d16e3d" providerId="AD" clId="Web-{4C9A29AC-8F22-04A0-FD65-41509FCD4B18}"/>
    <pc:docChg chg="delSld">
      <pc:chgData name="Brian Foster" userId="S::bfoster@diabetes.org::47c4ef58-408e-4f99-ada6-d7fa48d16e3d" providerId="AD" clId="Web-{4C9A29AC-8F22-04A0-FD65-41509FCD4B18}" dt="2024-04-24T13:24:36.525" v="1"/>
      <pc:docMkLst>
        <pc:docMk/>
      </pc:docMkLst>
      <pc:sldChg chg="del">
        <pc:chgData name="Brian Foster" userId="S::bfoster@diabetes.org::47c4ef58-408e-4f99-ada6-d7fa48d16e3d" providerId="AD" clId="Web-{4C9A29AC-8F22-04A0-FD65-41509FCD4B18}" dt="2024-04-24T13:24:36.525" v="1"/>
        <pc:sldMkLst>
          <pc:docMk/>
          <pc:sldMk cId="1366303748" sldId="311"/>
        </pc:sldMkLst>
      </pc:sldChg>
      <pc:sldChg chg="del">
        <pc:chgData name="Brian Foster" userId="S::bfoster@diabetes.org::47c4ef58-408e-4f99-ada6-d7fa48d16e3d" providerId="AD" clId="Web-{4C9A29AC-8F22-04A0-FD65-41509FCD4B18}" dt="2024-04-24T13:24:36.525" v="0"/>
        <pc:sldMkLst>
          <pc:docMk/>
          <pc:sldMk cId="438544398" sldId="312"/>
        </pc:sldMkLst>
      </pc:sldChg>
    </pc:docChg>
  </pc:docChgLst>
  <pc:docChgLst>
    <pc:chgData name="lyndee.knox" userId="S::lyndee.knox_gmail.com#ext#@americandiabetes.onmicrosoft.com::4f5c5510-8a99-48f2-8a6f-c834adf4c29c" providerId="AD" clId="Web-{00A35904-5D07-444C-973E-31CEBD7C42D2}"/>
    <pc:docChg chg="">
      <pc:chgData name="lyndee.knox" userId="S::lyndee.knox_gmail.com#ext#@americandiabetes.onmicrosoft.com::4f5c5510-8a99-48f2-8a6f-c834adf4c29c" providerId="AD" clId="Web-{00A35904-5D07-444C-973E-31CEBD7C42D2}" dt="2024-05-07T17:40:17.280" v="1"/>
      <pc:docMkLst>
        <pc:docMk/>
      </pc:docMkLst>
      <pc:sldChg chg="addCm">
        <pc:chgData name="lyndee.knox" userId="S::lyndee.knox_gmail.com#ext#@americandiabetes.onmicrosoft.com::4f5c5510-8a99-48f2-8a6f-c834adf4c29c" providerId="AD" clId="Web-{00A35904-5D07-444C-973E-31CEBD7C42D2}" dt="2024-05-07T17:40:17.280" v="1"/>
        <pc:sldMkLst>
          <pc:docMk/>
          <pc:sldMk cId="641324761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ndee.knox" userId="S::lyndee.knox_gmail.com#ext#@americandiabetes.onmicrosoft.com::4f5c5510-8a99-48f2-8a6f-c834adf4c29c" providerId="AD" clId="Web-{00A35904-5D07-444C-973E-31CEBD7C42D2}" dt="2024-05-07T17:40:17.280" v="1"/>
              <pc2:cmMkLst xmlns:pc2="http://schemas.microsoft.com/office/powerpoint/2019/9/main/command">
                <pc:docMk/>
                <pc:sldMk cId="641324761" sldId="429"/>
                <pc2:cmMk id="{3AAC6BA8-B417-40EA-AF1E-C48DE0C4EEE6}"/>
              </pc2:cmMkLst>
            </pc226:cmChg>
          </p:ext>
        </pc:extLst>
      </pc:sldChg>
      <pc:sldChg chg="modCm">
        <pc:chgData name="lyndee.knox" userId="S::lyndee.knox_gmail.com#ext#@americandiabetes.onmicrosoft.com::4f5c5510-8a99-48f2-8a6f-c834adf4c29c" providerId="AD" clId="Web-{00A35904-5D07-444C-973E-31CEBD7C42D2}" dt="2024-05-07T17:40:06.014" v="0"/>
        <pc:sldMkLst>
          <pc:docMk/>
          <pc:sldMk cId="3930458871" sldId="4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yndee.knox" userId="S::lyndee.knox_gmail.com#ext#@americandiabetes.onmicrosoft.com::4f5c5510-8a99-48f2-8a6f-c834adf4c29c" providerId="AD" clId="Web-{00A35904-5D07-444C-973E-31CEBD7C42D2}" dt="2024-05-07T17:40:06.014" v="0"/>
              <pc2:cmMkLst xmlns:pc2="http://schemas.microsoft.com/office/powerpoint/2019/9/main/command">
                <pc:docMk/>
                <pc:sldMk cId="3930458871" sldId="430"/>
                <pc2:cmMk id="{F82D1DDE-EF3C-4CE6-BE3F-70DB53F7AF38}"/>
              </pc2:cmMkLst>
              <pc226:cmRplyChg chg="add">
                <pc226:chgData name="lyndee.knox" userId="S::lyndee.knox_gmail.com#ext#@americandiabetes.onmicrosoft.com::4f5c5510-8a99-48f2-8a6f-c834adf4c29c" providerId="AD" clId="Web-{00A35904-5D07-444C-973E-31CEBD7C42D2}" dt="2024-05-07T17:40:06.014" v="0"/>
                <pc2:cmRplyMkLst xmlns:pc2="http://schemas.microsoft.com/office/powerpoint/2019/9/main/command">
                  <pc:docMk/>
                  <pc:sldMk cId="3930458871" sldId="430"/>
                  <pc2:cmMk id="{F82D1DDE-EF3C-4CE6-BE3F-70DB53F7AF38}"/>
                  <pc2:cmRplyMk id="{320201E5-1C16-4682-AFF3-02F9EA882A53}"/>
                </pc2:cmRplyMkLst>
              </pc226:cmRplyChg>
            </pc226:cmChg>
          </p:ext>
        </pc:extLst>
      </pc:sldChg>
    </pc:docChg>
  </pc:docChgLst>
  <pc:docChgLst>
    <pc:chgData name="Brian Foster" userId="S::bfoster@diabetes.org::47c4ef58-408e-4f99-ada6-d7fa48d16e3d" providerId="AD" clId="Web-{0D671D14-BB7F-14CD-B6B4-282FE7722393}"/>
    <pc:docChg chg="addSld">
      <pc:chgData name="Brian Foster" userId="S::bfoster@diabetes.org::47c4ef58-408e-4f99-ada6-d7fa48d16e3d" providerId="AD" clId="Web-{0D671D14-BB7F-14CD-B6B4-282FE7722393}" dt="2024-06-11T21:42:48.159" v="2"/>
      <pc:docMkLst>
        <pc:docMk/>
      </pc:docMkLst>
      <pc:sldChg chg="add">
        <pc:chgData name="Brian Foster" userId="S::bfoster@diabetes.org::47c4ef58-408e-4f99-ada6-d7fa48d16e3d" providerId="AD" clId="Web-{0D671D14-BB7F-14CD-B6B4-282FE7722393}" dt="2024-06-11T21:41:52.800" v="0"/>
        <pc:sldMkLst>
          <pc:docMk/>
          <pc:sldMk cId="1366303748" sldId="478"/>
        </pc:sldMkLst>
      </pc:sldChg>
      <pc:sldChg chg="add">
        <pc:chgData name="Brian Foster" userId="S::bfoster@diabetes.org::47c4ef58-408e-4f99-ada6-d7fa48d16e3d" providerId="AD" clId="Web-{0D671D14-BB7F-14CD-B6B4-282FE7722393}" dt="2024-06-11T21:42:09.190" v="1"/>
        <pc:sldMkLst>
          <pc:docMk/>
          <pc:sldMk cId="438544398" sldId="479"/>
        </pc:sldMkLst>
      </pc:sldChg>
      <pc:sldChg chg="add">
        <pc:chgData name="Brian Foster" userId="S::bfoster@diabetes.org::47c4ef58-408e-4f99-ada6-d7fa48d16e3d" providerId="AD" clId="Web-{0D671D14-BB7F-14CD-B6B4-282FE7722393}" dt="2024-06-11T21:42:48.159" v="2"/>
        <pc:sldMkLst>
          <pc:docMk/>
          <pc:sldMk cId="118328927" sldId="480"/>
        </pc:sldMkLst>
      </pc:sldChg>
    </pc:docChg>
  </pc:docChgLst>
  <pc:docChgLst>
    <pc:chgData name="lyndee.knox" userId="S::lyndee.knox_gmail.com#ext#@americandiabetes.onmicrosoft.com::4f5c5510-8a99-48f2-8a6f-c834adf4c29c" providerId="AD" clId="Web-{90C3E566-C159-9D5B-1158-746E9325FFC6}"/>
    <pc:docChg chg="mod">
      <pc:chgData name="lyndee.knox" userId="S::lyndee.knox_gmail.com#ext#@americandiabetes.onmicrosoft.com::4f5c5510-8a99-48f2-8a6f-c834adf4c29c" providerId="AD" clId="Web-{90C3E566-C159-9D5B-1158-746E9325FFC6}" dt="2024-05-06T22:30:14.443" v="4"/>
      <pc:docMkLst>
        <pc:docMk/>
      </pc:docMkLst>
      <pc:sldChg chg="addCm">
        <pc:chgData name="lyndee.knox" userId="S::lyndee.knox_gmail.com#ext#@americandiabetes.onmicrosoft.com::4f5c5510-8a99-48f2-8a6f-c834adf4c29c" providerId="AD" clId="Web-{90C3E566-C159-9D5B-1158-746E9325FFC6}" dt="2024-05-06T22:28:55.765" v="1"/>
        <pc:sldMkLst>
          <pc:docMk/>
          <pc:sldMk cId="641324761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ndee.knox" userId="S::lyndee.knox_gmail.com#ext#@americandiabetes.onmicrosoft.com::4f5c5510-8a99-48f2-8a6f-c834adf4c29c" providerId="AD" clId="Web-{90C3E566-C159-9D5B-1158-746E9325FFC6}" dt="2024-05-06T22:28:55.765" v="1"/>
              <pc2:cmMkLst xmlns:pc2="http://schemas.microsoft.com/office/powerpoint/2019/9/main/command">
                <pc:docMk/>
                <pc:sldMk cId="641324761" sldId="429"/>
                <pc2:cmMk id="{71C94D52-71E0-4B1A-B528-245806DC088D}"/>
              </pc2:cmMkLst>
            </pc226:cmChg>
          </p:ext>
        </pc:extLst>
      </pc:sldChg>
      <pc:sldChg chg="addCm modCm">
        <pc:chgData name="lyndee.knox" userId="S::lyndee.knox_gmail.com#ext#@americandiabetes.onmicrosoft.com::4f5c5510-8a99-48f2-8a6f-c834adf4c29c" providerId="AD" clId="Web-{90C3E566-C159-9D5B-1158-746E9325FFC6}" dt="2024-05-06T22:29:18.360" v="3"/>
        <pc:sldMkLst>
          <pc:docMk/>
          <pc:sldMk cId="3930458871" sldId="4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yndee.knox" userId="S::lyndee.knox_gmail.com#ext#@americandiabetes.onmicrosoft.com::4f5c5510-8a99-48f2-8a6f-c834adf4c29c" providerId="AD" clId="Web-{90C3E566-C159-9D5B-1158-746E9325FFC6}" dt="2024-05-06T22:29:18.360" v="3"/>
              <pc2:cmMkLst xmlns:pc2="http://schemas.microsoft.com/office/powerpoint/2019/9/main/command">
                <pc:docMk/>
                <pc:sldMk cId="3930458871" sldId="430"/>
                <pc2:cmMk id="{F82D1DDE-EF3C-4CE6-BE3F-70DB53F7AF38}"/>
              </pc2:cmMkLst>
            </pc226:cmChg>
          </p:ext>
        </pc:extLst>
      </pc:sldChg>
      <pc:sldChg chg="addCm">
        <pc:chgData name="lyndee.knox" userId="S::lyndee.knox_gmail.com#ext#@americandiabetes.onmicrosoft.com::4f5c5510-8a99-48f2-8a6f-c834adf4c29c" providerId="AD" clId="Web-{90C3E566-C159-9D5B-1158-746E9325FFC6}" dt="2024-05-06T22:30:14.443" v="4"/>
        <pc:sldMkLst>
          <pc:docMk/>
          <pc:sldMk cId="1779859867" sldId="4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ndee.knox" userId="S::lyndee.knox_gmail.com#ext#@americandiabetes.onmicrosoft.com::4f5c5510-8a99-48f2-8a6f-c834adf4c29c" providerId="AD" clId="Web-{90C3E566-C159-9D5B-1158-746E9325FFC6}" dt="2024-05-06T22:30:14.443" v="4"/>
              <pc2:cmMkLst xmlns:pc2="http://schemas.microsoft.com/office/powerpoint/2019/9/main/command">
                <pc:docMk/>
                <pc:sldMk cId="1779859867" sldId="457"/>
                <pc2:cmMk id="{24DBA1E7-D528-4CA8-9B17-48F33AF3D6F7}"/>
              </pc2:cmMkLst>
            </pc226:cmChg>
          </p:ext>
        </pc:extLst>
      </pc:sldChg>
    </pc:docChg>
  </pc:docChgLst>
  <pc:docChgLst>
    <pc:chgData name="Brian Foster" userId="S::bfoster@diabetes.org::47c4ef58-408e-4f99-ada6-d7fa48d16e3d" providerId="AD" clId="Web-{A3EA1671-2D98-63E8-04D6-9A91D39D86C6}"/>
    <pc:docChg chg="modSld">
      <pc:chgData name="Brian Foster" userId="S::bfoster@diabetes.org::47c4ef58-408e-4f99-ada6-d7fa48d16e3d" providerId="AD" clId="Web-{A3EA1671-2D98-63E8-04D6-9A91D39D86C6}" dt="2024-05-07T17:40:05.670" v="6" actId="1076"/>
      <pc:docMkLst>
        <pc:docMk/>
      </pc:docMkLst>
      <pc:sldChg chg="modSp">
        <pc:chgData name="Brian Foster" userId="S::bfoster@diabetes.org::47c4ef58-408e-4f99-ada6-d7fa48d16e3d" providerId="AD" clId="Web-{A3EA1671-2D98-63E8-04D6-9A91D39D86C6}" dt="2024-05-07T17:40:05.670" v="6" actId="1076"/>
        <pc:sldMkLst>
          <pc:docMk/>
          <pc:sldMk cId="641324761" sldId="429"/>
        </pc:sldMkLst>
      </pc:sldChg>
    </pc:docChg>
  </pc:docChgLst>
  <pc:docChgLst>
    <pc:chgData name="Victoria Cullimore" userId="090a83dc-5724-4b86-8b85-ac8bb72d57a4" providerId="ADAL" clId="{91BE5019-FEC6-45E7-8977-BC6F5406C02F}"/>
    <pc:docChg chg="undo custSel modSld sldOrd">
      <pc:chgData name="Victoria Cullimore" userId="090a83dc-5724-4b86-8b85-ac8bb72d57a4" providerId="ADAL" clId="{91BE5019-FEC6-45E7-8977-BC6F5406C02F}" dt="2024-06-12T13:40:10.767" v="8" actId="20577"/>
      <pc:docMkLst>
        <pc:docMk/>
      </pc:docMkLst>
      <pc:sldChg chg="modSp mod">
        <pc:chgData name="Victoria Cullimore" userId="090a83dc-5724-4b86-8b85-ac8bb72d57a4" providerId="ADAL" clId="{91BE5019-FEC6-45E7-8977-BC6F5406C02F}" dt="2024-06-12T13:40:07.515" v="3" actId="20577"/>
        <pc:sldMkLst>
          <pc:docMk/>
          <pc:sldMk cId="1232895214" sldId="264"/>
        </pc:sldMkLst>
      </pc:sldChg>
      <pc:sldChg chg="modSp mod ord">
        <pc:chgData name="Victoria Cullimore" userId="090a83dc-5724-4b86-8b85-ac8bb72d57a4" providerId="ADAL" clId="{91BE5019-FEC6-45E7-8977-BC6F5406C02F}" dt="2024-06-12T13:40:10.767" v="8" actId="20577"/>
        <pc:sldMkLst>
          <pc:docMk/>
          <pc:sldMk cId="641324761" sldId="429"/>
        </pc:sldMkLst>
      </pc:sldChg>
    </pc:docChg>
  </pc:docChgLst>
  <pc:docChgLst>
    <pc:chgData name="Carina Falcon" userId="S::cfalcon@diabetes.org::b52292d5-198f-4a0a-9084-ac185d7e358e" providerId="AD" clId="Web-{C02E6BAD-D407-8D1A-8229-3A99C8724840}"/>
    <pc:docChg chg="modSld sldOrd">
      <pc:chgData name="Carina Falcon" userId="S::cfalcon@diabetes.org::b52292d5-198f-4a0a-9084-ac185d7e358e" providerId="AD" clId="Web-{C02E6BAD-D407-8D1A-8229-3A99C8724840}" dt="2024-03-28T18:53:51.170" v="789" actId="20577"/>
      <pc:docMkLst>
        <pc:docMk/>
      </pc:docMkLst>
      <pc:sldChg chg="modSp">
        <pc:chgData name="Carina Falcon" userId="S::cfalcon@diabetes.org::b52292d5-198f-4a0a-9084-ac185d7e358e" providerId="AD" clId="Web-{C02E6BAD-D407-8D1A-8229-3A99C8724840}" dt="2024-03-28T17:33:32.513" v="130" actId="20577"/>
        <pc:sldMkLst>
          <pc:docMk/>
          <pc:sldMk cId="1232895214" sldId="264"/>
        </pc:sldMkLst>
      </pc:sldChg>
      <pc:sldChg chg="modSp">
        <pc:chgData name="Carina Falcon" userId="S::cfalcon@diabetes.org::b52292d5-198f-4a0a-9084-ac185d7e358e" providerId="AD" clId="Web-{C02E6BAD-D407-8D1A-8229-3A99C8724840}" dt="2024-03-28T17:35:17.908" v="171" actId="20577"/>
        <pc:sldMkLst>
          <pc:docMk/>
          <pc:sldMk cId="0" sldId="275"/>
        </pc:sldMkLst>
      </pc:sldChg>
      <pc:sldChg chg="modSp">
        <pc:chgData name="Carina Falcon" userId="S::cfalcon@diabetes.org::b52292d5-198f-4a0a-9084-ac185d7e358e" providerId="AD" clId="Web-{C02E6BAD-D407-8D1A-8229-3A99C8724840}" dt="2024-03-28T17:32:09.135" v="94" actId="20577"/>
        <pc:sldMkLst>
          <pc:docMk/>
          <pc:sldMk cId="3025682585" sldId="320"/>
        </pc:sldMkLst>
      </pc:sldChg>
      <pc:sldChg chg="modSp">
        <pc:chgData name="Carina Falcon" userId="S::cfalcon@diabetes.org::b52292d5-198f-4a0a-9084-ac185d7e358e" providerId="AD" clId="Web-{C02E6BAD-D407-8D1A-8229-3A99C8724840}" dt="2024-03-28T17:33:59.155" v="148" actId="20577"/>
        <pc:sldMkLst>
          <pc:docMk/>
          <pc:sldMk cId="1994817329" sldId="364"/>
        </pc:sldMkLst>
      </pc:sldChg>
      <pc:sldChg chg="modSp">
        <pc:chgData name="Carina Falcon" userId="S::cfalcon@diabetes.org::b52292d5-198f-4a0a-9084-ac185d7e358e" providerId="AD" clId="Web-{C02E6BAD-D407-8D1A-8229-3A99C8724840}" dt="2024-03-28T17:40:30.606" v="254" actId="20577"/>
        <pc:sldMkLst>
          <pc:docMk/>
          <pc:sldMk cId="2790867536" sldId="370"/>
        </pc:sldMkLst>
      </pc:sldChg>
      <pc:sldChg chg="modSp">
        <pc:chgData name="Carina Falcon" userId="S::cfalcon@diabetes.org::b52292d5-198f-4a0a-9084-ac185d7e358e" providerId="AD" clId="Web-{C02E6BAD-D407-8D1A-8229-3A99C8724840}" dt="2024-03-28T17:31:38.837" v="76" actId="20577"/>
        <pc:sldMkLst>
          <pc:docMk/>
          <pc:sldMk cId="2152035084" sldId="377"/>
        </pc:sldMkLst>
      </pc:sldChg>
      <pc:sldChg chg="modSp">
        <pc:chgData name="Carina Falcon" userId="S::cfalcon@diabetes.org::b52292d5-198f-4a0a-9084-ac185d7e358e" providerId="AD" clId="Web-{C02E6BAD-D407-8D1A-8229-3A99C8724840}" dt="2024-03-28T17:42:51.236" v="283" actId="20577"/>
        <pc:sldMkLst>
          <pc:docMk/>
          <pc:sldMk cId="439637889" sldId="413"/>
        </pc:sldMkLst>
      </pc:sldChg>
      <pc:sldChg chg="modSp">
        <pc:chgData name="Carina Falcon" userId="S::cfalcon@diabetes.org::b52292d5-198f-4a0a-9084-ac185d7e358e" providerId="AD" clId="Web-{C02E6BAD-D407-8D1A-8229-3A99C8724840}" dt="2024-03-28T17:51:22.989" v="396" actId="20577"/>
        <pc:sldMkLst>
          <pc:docMk/>
          <pc:sldMk cId="918461966" sldId="418"/>
        </pc:sldMkLst>
      </pc:sldChg>
      <pc:sldChg chg="modSp">
        <pc:chgData name="Carina Falcon" userId="S::cfalcon@diabetes.org::b52292d5-198f-4a0a-9084-ac185d7e358e" providerId="AD" clId="Web-{C02E6BAD-D407-8D1A-8229-3A99C8724840}" dt="2024-03-28T17:54:48.246" v="425" actId="20577"/>
        <pc:sldMkLst>
          <pc:docMk/>
          <pc:sldMk cId="1440956227" sldId="419"/>
        </pc:sldMkLst>
      </pc:sldChg>
      <pc:sldChg chg="modSp">
        <pc:chgData name="Carina Falcon" userId="S::cfalcon@diabetes.org::b52292d5-198f-4a0a-9084-ac185d7e358e" providerId="AD" clId="Web-{C02E6BAD-D407-8D1A-8229-3A99C8724840}" dt="2024-03-28T18:41:42.579" v="606" actId="20577"/>
        <pc:sldMkLst>
          <pc:docMk/>
          <pc:sldMk cId="2403652369" sldId="420"/>
        </pc:sldMkLst>
      </pc:sldChg>
      <pc:sldChg chg="modSp">
        <pc:chgData name="Carina Falcon" userId="S::cfalcon@diabetes.org::b52292d5-198f-4a0a-9084-ac185d7e358e" providerId="AD" clId="Web-{C02E6BAD-D407-8D1A-8229-3A99C8724840}" dt="2024-03-28T18:47:57.648" v="719" actId="20577"/>
        <pc:sldMkLst>
          <pc:docMk/>
          <pc:sldMk cId="3373949097" sldId="421"/>
        </pc:sldMkLst>
      </pc:sldChg>
      <pc:sldChg chg="modSp">
        <pc:chgData name="Carina Falcon" userId="S::cfalcon@diabetes.org::b52292d5-198f-4a0a-9084-ac185d7e358e" providerId="AD" clId="Web-{C02E6BAD-D407-8D1A-8229-3A99C8724840}" dt="2024-03-28T17:34:12.952" v="155" actId="1076"/>
        <pc:sldMkLst>
          <pc:docMk/>
          <pc:sldMk cId="3640546963" sldId="426"/>
        </pc:sldMkLst>
      </pc:sldChg>
      <pc:sldChg chg="modSp">
        <pc:chgData name="Carina Falcon" userId="S::cfalcon@diabetes.org::b52292d5-198f-4a0a-9084-ac185d7e358e" providerId="AD" clId="Web-{C02E6BAD-D407-8D1A-8229-3A99C8724840}" dt="2024-03-28T17:33:19.310" v="118" actId="20577"/>
        <pc:sldMkLst>
          <pc:docMk/>
          <pc:sldMk cId="641324761" sldId="429"/>
        </pc:sldMkLst>
      </pc:sldChg>
      <pc:sldChg chg="modSp">
        <pc:chgData name="Carina Falcon" userId="S::cfalcon@diabetes.org::b52292d5-198f-4a0a-9084-ac185d7e358e" providerId="AD" clId="Web-{C02E6BAD-D407-8D1A-8229-3A99C8724840}" dt="2024-03-28T17:32:44.605" v="104" actId="20577"/>
        <pc:sldMkLst>
          <pc:docMk/>
          <pc:sldMk cId="3930458871" sldId="430"/>
        </pc:sldMkLst>
      </pc:sldChg>
      <pc:sldChg chg="modSp">
        <pc:chgData name="Carina Falcon" userId="S::cfalcon@diabetes.org::b52292d5-198f-4a0a-9084-ac185d7e358e" providerId="AD" clId="Web-{C02E6BAD-D407-8D1A-8229-3A99C8724840}" dt="2024-03-28T17:32:24.714" v="100" actId="20577"/>
        <pc:sldMkLst>
          <pc:docMk/>
          <pc:sldMk cId="0" sldId="431"/>
        </pc:sldMkLst>
      </pc:sldChg>
      <pc:sldChg chg="modSp">
        <pc:chgData name="Carina Falcon" userId="S::cfalcon@diabetes.org::b52292d5-198f-4a0a-9084-ac185d7e358e" providerId="AD" clId="Web-{C02E6BAD-D407-8D1A-8229-3A99C8724840}" dt="2024-03-28T17:31:48.494" v="79" actId="20577"/>
        <pc:sldMkLst>
          <pc:docMk/>
          <pc:sldMk cId="1006479302" sldId="432"/>
        </pc:sldMkLst>
      </pc:sldChg>
      <pc:sldChg chg="modSp">
        <pc:chgData name="Carina Falcon" userId="S::cfalcon@diabetes.org::b52292d5-198f-4a0a-9084-ac185d7e358e" providerId="AD" clId="Web-{C02E6BAD-D407-8D1A-8229-3A99C8724840}" dt="2024-03-28T17:30:13.381" v="53" actId="1076"/>
        <pc:sldMkLst>
          <pc:docMk/>
          <pc:sldMk cId="2843163203" sldId="433"/>
        </pc:sldMkLst>
      </pc:sldChg>
      <pc:sldChg chg="modSp">
        <pc:chgData name="Carina Falcon" userId="S::cfalcon@diabetes.org::b52292d5-198f-4a0a-9084-ac185d7e358e" providerId="AD" clId="Web-{C02E6BAD-D407-8D1A-8229-3A99C8724840}" dt="2024-03-28T17:30:53.523" v="63" actId="20577"/>
        <pc:sldMkLst>
          <pc:docMk/>
          <pc:sldMk cId="1937603718" sldId="434"/>
        </pc:sldMkLst>
      </pc:sldChg>
      <pc:sldChg chg="modSp">
        <pc:chgData name="Carina Falcon" userId="S::cfalcon@diabetes.org::b52292d5-198f-4a0a-9084-ac185d7e358e" providerId="AD" clId="Web-{C02E6BAD-D407-8D1A-8229-3A99C8724840}" dt="2024-03-28T17:37:59.742" v="240" actId="20577"/>
        <pc:sldMkLst>
          <pc:docMk/>
          <pc:sldMk cId="1931820064" sldId="435"/>
        </pc:sldMkLst>
      </pc:sldChg>
      <pc:sldChg chg="modSp">
        <pc:chgData name="Carina Falcon" userId="S::cfalcon@diabetes.org::b52292d5-198f-4a0a-9084-ac185d7e358e" providerId="AD" clId="Web-{C02E6BAD-D407-8D1A-8229-3A99C8724840}" dt="2024-03-28T17:42:31.798" v="280" actId="20577"/>
        <pc:sldMkLst>
          <pc:docMk/>
          <pc:sldMk cId="778365543" sldId="436"/>
        </pc:sldMkLst>
      </pc:sldChg>
      <pc:sldChg chg="modSp">
        <pc:chgData name="Carina Falcon" userId="S::cfalcon@diabetes.org::b52292d5-198f-4a0a-9084-ac185d7e358e" providerId="AD" clId="Web-{C02E6BAD-D407-8D1A-8229-3A99C8724840}" dt="2024-03-28T17:43:28.113" v="294" actId="1076"/>
        <pc:sldMkLst>
          <pc:docMk/>
          <pc:sldMk cId="3541960087" sldId="437"/>
        </pc:sldMkLst>
      </pc:sldChg>
      <pc:sldChg chg="modSp">
        <pc:chgData name="Carina Falcon" userId="S::cfalcon@diabetes.org::b52292d5-198f-4a0a-9084-ac185d7e358e" providerId="AD" clId="Web-{C02E6BAD-D407-8D1A-8229-3A99C8724840}" dt="2024-03-28T17:45:48.743" v="308" actId="20577"/>
        <pc:sldMkLst>
          <pc:docMk/>
          <pc:sldMk cId="340730791" sldId="438"/>
        </pc:sldMkLst>
      </pc:sldChg>
      <pc:sldChg chg="modSp">
        <pc:chgData name="Carina Falcon" userId="S::cfalcon@diabetes.org::b52292d5-198f-4a0a-9084-ac185d7e358e" providerId="AD" clId="Web-{C02E6BAD-D407-8D1A-8229-3A99C8724840}" dt="2024-03-28T17:47:33.731" v="337" actId="20577"/>
        <pc:sldMkLst>
          <pc:docMk/>
          <pc:sldMk cId="2760862763" sldId="439"/>
        </pc:sldMkLst>
      </pc:sldChg>
      <pc:sldChg chg="modSp">
        <pc:chgData name="Carina Falcon" userId="S::cfalcon@diabetes.org::b52292d5-198f-4a0a-9084-ac185d7e358e" providerId="AD" clId="Web-{C02E6BAD-D407-8D1A-8229-3A99C8724840}" dt="2024-03-28T17:49:10.437" v="365" actId="20577"/>
        <pc:sldMkLst>
          <pc:docMk/>
          <pc:sldMk cId="276210266" sldId="440"/>
        </pc:sldMkLst>
      </pc:sldChg>
      <pc:sldChg chg="modSp">
        <pc:chgData name="Carina Falcon" userId="S::cfalcon@diabetes.org::b52292d5-198f-4a0a-9084-ac185d7e358e" providerId="AD" clId="Web-{C02E6BAD-D407-8D1A-8229-3A99C8724840}" dt="2024-03-28T17:50:08.158" v="375" actId="20577"/>
        <pc:sldMkLst>
          <pc:docMk/>
          <pc:sldMk cId="1686722077" sldId="441"/>
        </pc:sldMkLst>
      </pc:sldChg>
      <pc:sldChg chg="modSp">
        <pc:chgData name="Carina Falcon" userId="S::cfalcon@diabetes.org::b52292d5-198f-4a0a-9084-ac185d7e358e" providerId="AD" clId="Web-{C02E6BAD-D407-8D1A-8229-3A99C8724840}" dt="2024-03-28T17:52:41.195" v="407" actId="20577"/>
        <pc:sldMkLst>
          <pc:docMk/>
          <pc:sldMk cId="1697707793" sldId="442"/>
        </pc:sldMkLst>
      </pc:sldChg>
      <pc:sldChg chg="modSp ord">
        <pc:chgData name="Carina Falcon" userId="S::cfalcon@diabetes.org::b52292d5-198f-4a0a-9084-ac185d7e358e" providerId="AD" clId="Web-{C02E6BAD-D407-8D1A-8229-3A99C8724840}" dt="2024-03-28T17:58:50.786" v="444"/>
        <pc:sldMkLst>
          <pc:docMk/>
          <pc:sldMk cId="2058827186" sldId="443"/>
        </pc:sldMkLst>
      </pc:sldChg>
      <pc:sldChg chg="modSp">
        <pc:chgData name="Carina Falcon" userId="S::cfalcon@diabetes.org::b52292d5-198f-4a0a-9084-ac185d7e358e" providerId="AD" clId="Web-{C02E6BAD-D407-8D1A-8229-3A99C8724840}" dt="2024-03-28T17:59:40.913" v="451" actId="20577"/>
        <pc:sldMkLst>
          <pc:docMk/>
          <pc:sldMk cId="563074456" sldId="444"/>
        </pc:sldMkLst>
      </pc:sldChg>
      <pc:sldChg chg="modSp">
        <pc:chgData name="Carina Falcon" userId="S::cfalcon@diabetes.org::b52292d5-198f-4a0a-9084-ac185d7e358e" providerId="AD" clId="Web-{C02E6BAD-D407-8D1A-8229-3A99C8724840}" dt="2024-03-28T18:00:20.680" v="479" actId="1076"/>
        <pc:sldMkLst>
          <pc:docMk/>
          <pc:sldMk cId="3307810870" sldId="445"/>
        </pc:sldMkLst>
      </pc:sldChg>
      <pc:sldChg chg="modSp">
        <pc:chgData name="Carina Falcon" userId="S::cfalcon@diabetes.org::b52292d5-198f-4a0a-9084-ac185d7e358e" providerId="AD" clId="Web-{C02E6BAD-D407-8D1A-8229-3A99C8724840}" dt="2024-03-28T18:36:06.214" v="502" actId="20577"/>
        <pc:sldMkLst>
          <pc:docMk/>
          <pc:sldMk cId="835448975" sldId="446"/>
        </pc:sldMkLst>
      </pc:sldChg>
      <pc:sldChg chg="modSp">
        <pc:chgData name="Carina Falcon" userId="S::cfalcon@diabetes.org::b52292d5-198f-4a0a-9084-ac185d7e358e" providerId="AD" clId="Web-{C02E6BAD-D407-8D1A-8229-3A99C8724840}" dt="2024-03-28T18:37:25.454" v="520" actId="20577"/>
        <pc:sldMkLst>
          <pc:docMk/>
          <pc:sldMk cId="1984549699" sldId="447"/>
        </pc:sldMkLst>
      </pc:sldChg>
      <pc:sldChg chg="modSp">
        <pc:chgData name="Carina Falcon" userId="S::cfalcon@diabetes.org::b52292d5-198f-4a0a-9084-ac185d7e358e" providerId="AD" clId="Web-{C02E6BAD-D407-8D1A-8229-3A99C8724840}" dt="2024-03-28T18:38:14.300" v="528" actId="20577"/>
        <pc:sldMkLst>
          <pc:docMk/>
          <pc:sldMk cId="3857514966" sldId="448"/>
        </pc:sldMkLst>
      </pc:sldChg>
      <pc:sldChg chg="modSp">
        <pc:chgData name="Carina Falcon" userId="S::cfalcon@diabetes.org::b52292d5-198f-4a0a-9084-ac185d7e358e" providerId="AD" clId="Web-{C02E6BAD-D407-8D1A-8229-3A99C8724840}" dt="2024-03-28T18:43:34.445" v="649" actId="20577"/>
        <pc:sldMkLst>
          <pc:docMk/>
          <pc:sldMk cId="2670064320" sldId="449"/>
        </pc:sldMkLst>
      </pc:sldChg>
      <pc:sldChg chg="modSp">
        <pc:chgData name="Carina Falcon" userId="S::cfalcon@diabetes.org::b52292d5-198f-4a0a-9084-ac185d7e358e" providerId="AD" clId="Web-{C02E6BAD-D407-8D1A-8229-3A99C8724840}" dt="2024-03-28T18:44:52.215" v="676" actId="20577"/>
        <pc:sldMkLst>
          <pc:docMk/>
          <pc:sldMk cId="818111466" sldId="450"/>
        </pc:sldMkLst>
      </pc:sldChg>
      <pc:sldChg chg="modSp">
        <pc:chgData name="Carina Falcon" userId="S::cfalcon@diabetes.org::b52292d5-198f-4a0a-9084-ac185d7e358e" providerId="AD" clId="Web-{C02E6BAD-D407-8D1A-8229-3A99C8724840}" dt="2024-03-28T18:45:23.920" v="684" actId="1076"/>
        <pc:sldMkLst>
          <pc:docMk/>
          <pc:sldMk cId="743993796" sldId="451"/>
        </pc:sldMkLst>
      </pc:sldChg>
      <pc:sldChg chg="modSp">
        <pc:chgData name="Carina Falcon" userId="S::cfalcon@diabetes.org::b52292d5-198f-4a0a-9084-ac185d7e358e" providerId="AD" clId="Web-{C02E6BAD-D407-8D1A-8229-3A99C8724840}" dt="2024-03-28T18:46:30.971" v="696" actId="20577"/>
        <pc:sldMkLst>
          <pc:docMk/>
          <pc:sldMk cId="2669471601" sldId="452"/>
        </pc:sldMkLst>
      </pc:sldChg>
      <pc:sldChg chg="modSp">
        <pc:chgData name="Carina Falcon" userId="S::cfalcon@diabetes.org::b52292d5-198f-4a0a-9084-ac185d7e358e" providerId="AD" clId="Web-{C02E6BAD-D407-8D1A-8229-3A99C8724840}" dt="2024-03-28T18:47:20.677" v="707" actId="20577"/>
        <pc:sldMkLst>
          <pc:docMk/>
          <pc:sldMk cId="638814136" sldId="453"/>
        </pc:sldMkLst>
      </pc:sldChg>
      <pc:sldChg chg="modSp">
        <pc:chgData name="Carina Falcon" userId="S::cfalcon@diabetes.org::b52292d5-198f-4a0a-9084-ac185d7e358e" providerId="AD" clId="Web-{C02E6BAD-D407-8D1A-8229-3A99C8724840}" dt="2024-03-28T18:49:08.059" v="750" actId="20577"/>
        <pc:sldMkLst>
          <pc:docMk/>
          <pc:sldMk cId="2423314855" sldId="455"/>
        </pc:sldMkLst>
      </pc:sldChg>
      <pc:sldChg chg="modSp">
        <pc:chgData name="Carina Falcon" userId="S::cfalcon@diabetes.org::b52292d5-198f-4a0a-9084-ac185d7e358e" providerId="AD" clId="Web-{C02E6BAD-D407-8D1A-8229-3A99C8724840}" dt="2024-03-28T18:50:37.517" v="774" actId="1076"/>
        <pc:sldMkLst>
          <pc:docMk/>
          <pc:sldMk cId="1254711461" sldId="456"/>
        </pc:sldMkLst>
      </pc:sldChg>
      <pc:sldChg chg="modSp">
        <pc:chgData name="Carina Falcon" userId="S::cfalcon@diabetes.org::b52292d5-198f-4a0a-9084-ac185d7e358e" providerId="AD" clId="Web-{C02E6BAD-D407-8D1A-8229-3A99C8724840}" dt="2024-03-28T17:34:32.453" v="167" actId="20577"/>
        <pc:sldMkLst>
          <pc:docMk/>
          <pc:sldMk cId="859281720" sldId="466"/>
        </pc:sldMkLst>
      </pc:sldChg>
      <pc:sldChg chg="modSp">
        <pc:chgData name="Carina Falcon" userId="S::cfalcon@diabetes.org::b52292d5-198f-4a0a-9084-ac185d7e358e" providerId="AD" clId="Web-{C02E6BAD-D407-8D1A-8229-3A99C8724840}" dt="2024-03-28T17:25:16.714" v="12" actId="20577"/>
        <pc:sldMkLst>
          <pc:docMk/>
          <pc:sldMk cId="2559040115" sldId="468"/>
        </pc:sldMkLst>
      </pc:sldChg>
      <pc:sldChg chg="modSp">
        <pc:chgData name="Carina Falcon" userId="S::cfalcon@diabetes.org::b52292d5-198f-4a0a-9084-ac185d7e358e" providerId="AD" clId="Web-{C02E6BAD-D407-8D1A-8229-3A99C8724840}" dt="2024-03-28T17:25:05.777" v="8" actId="20577"/>
        <pc:sldMkLst>
          <pc:docMk/>
          <pc:sldMk cId="3456898399" sldId="469"/>
        </pc:sldMkLst>
      </pc:sldChg>
      <pc:sldChg chg="modSp">
        <pc:chgData name="Carina Falcon" userId="S::cfalcon@diabetes.org::b52292d5-198f-4a0a-9084-ac185d7e358e" providerId="AD" clId="Web-{C02E6BAD-D407-8D1A-8229-3A99C8724840}" dt="2024-03-28T17:25:33.637" v="15" actId="20577"/>
        <pc:sldMkLst>
          <pc:docMk/>
          <pc:sldMk cId="4167996814" sldId="470"/>
        </pc:sldMkLst>
      </pc:sldChg>
      <pc:sldChg chg="modSp">
        <pc:chgData name="Carina Falcon" userId="S::cfalcon@diabetes.org::b52292d5-198f-4a0a-9084-ac185d7e358e" providerId="AD" clId="Web-{C02E6BAD-D407-8D1A-8229-3A99C8724840}" dt="2024-03-28T18:53:30.887" v="786" actId="20577"/>
        <pc:sldMkLst>
          <pc:docMk/>
          <pc:sldMk cId="1030319865" sldId="471"/>
        </pc:sldMkLst>
      </pc:sldChg>
      <pc:sldChg chg="modSp">
        <pc:chgData name="Carina Falcon" userId="S::cfalcon@diabetes.org::b52292d5-198f-4a0a-9084-ac185d7e358e" providerId="AD" clId="Web-{C02E6BAD-D407-8D1A-8229-3A99C8724840}" dt="2024-03-28T18:53:37.138" v="787" actId="20577"/>
        <pc:sldMkLst>
          <pc:docMk/>
          <pc:sldMk cId="1819970999" sldId="472"/>
        </pc:sldMkLst>
      </pc:sldChg>
      <pc:sldChg chg="modSp">
        <pc:chgData name="Carina Falcon" userId="S::cfalcon@diabetes.org::b52292d5-198f-4a0a-9084-ac185d7e358e" providerId="AD" clId="Web-{C02E6BAD-D407-8D1A-8229-3A99C8724840}" dt="2024-03-28T18:53:44.576" v="788" actId="20577"/>
        <pc:sldMkLst>
          <pc:docMk/>
          <pc:sldMk cId="738548028" sldId="473"/>
        </pc:sldMkLst>
      </pc:sldChg>
      <pc:sldChg chg="modSp">
        <pc:chgData name="Carina Falcon" userId="S::cfalcon@diabetes.org::b52292d5-198f-4a0a-9084-ac185d7e358e" providerId="AD" clId="Web-{C02E6BAD-D407-8D1A-8229-3A99C8724840}" dt="2024-03-28T18:53:51.170" v="789" actId="20577"/>
        <pc:sldMkLst>
          <pc:docMk/>
          <pc:sldMk cId="4078803214" sldId="474"/>
        </pc:sldMkLst>
      </pc:sldChg>
    </pc:docChg>
  </pc:docChgLst>
  <pc:docChgLst>
    <pc:chgData name="Brian Foster" userId="S::bfoster@diabetes.org::47c4ef58-408e-4f99-ada6-d7fa48d16e3d" providerId="AD" clId="Web-{84957405-4779-6C9F-AA2F-74357C3CEB8F}"/>
    <pc:docChg chg="addSld modSld">
      <pc:chgData name="Brian Foster" userId="S::bfoster@diabetes.org::47c4ef58-408e-4f99-ada6-d7fa48d16e3d" providerId="AD" clId="Web-{84957405-4779-6C9F-AA2F-74357C3CEB8F}" dt="2024-06-10T18:25:49.394" v="73" actId="14100"/>
      <pc:docMkLst>
        <pc:docMk/>
      </pc:docMkLst>
      <pc:sldChg chg="addSp delSp modSp">
        <pc:chgData name="Brian Foster" userId="S::bfoster@diabetes.org::47c4ef58-408e-4f99-ada6-d7fa48d16e3d" providerId="AD" clId="Web-{84957405-4779-6C9F-AA2F-74357C3CEB8F}" dt="2024-06-10T18:17:43.623" v="11" actId="14100"/>
        <pc:sldMkLst>
          <pc:docMk/>
          <pc:sldMk cId="4133128520" sldId="428"/>
        </pc:sldMkLst>
      </pc:sldChg>
      <pc:sldChg chg="addSp delSp modSp">
        <pc:chgData name="Brian Foster" userId="S::bfoster@diabetes.org::47c4ef58-408e-4f99-ada6-d7fa48d16e3d" providerId="AD" clId="Web-{84957405-4779-6C9F-AA2F-74357C3CEB8F}" dt="2024-06-10T18:21:06.241" v="31" actId="14100"/>
        <pc:sldMkLst>
          <pc:docMk/>
          <pc:sldMk cId="1937603718" sldId="434"/>
        </pc:sldMkLst>
      </pc:sldChg>
      <pc:sldChg chg="addSp delSp modSp">
        <pc:chgData name="Brian Foster" userId="S::bfoster@diabetes.org::47c4ef58-408e-4f99-ada6-d7fa48d16e3d" providerId="AD" clId="Web-{84957405-4779-6C9F-AA2F-74357C3CEB8F}" dt="2024-06-10T18:22:13.228" v="39" actId="14100"/>
        <pc:sldMkLst>
          <pc:docMk/>
          <pc:sldMk cId="3541960087" sldId="437"/>
        </pc:sldMkLst>
      </pc:sldChg>
      <pc:sldChg chg="addSp delSp modSp">
        <pc:chgData name="Brian Foster" userId="S::bfoster@diabetes.org::47c4ef58-408e-4f99-ada6-d7fa48d16e3d" providerId="AD" clId="Web-{84957405-4779-6C9F-AA2F-74357C3CEB8F}" dt="2024-06-10T18:22:50.152" v="45" actId="14100"/>
        <pc:sldMkLst>
          <pc:docMk/>
          <pc:sldMk cId="3307810870" sldId="445"/>
        </pc:sldMkLst>
      </pc:sldChg>
      <pc:sldChg chg="addSp delSp modSp">
        <pc:chgData name="Brian Foster" userId="S::bfoster@diabetes.org::47c4ef58-408e-4f99-ada6-d7fa48d16e3d" providerId="AD" clId="Web-{84957405-4779-6C9F-AA2F-74357C3CEB8F}" dt="2024-06-10T18:25:07.830" v="66" actId="14100"/>
        <pc:sldMkLst>
          <pc:docMk/>
          <pc:sldMk cId="743993796" sldId="451"/>
        </pc:sldMkLst>
      </pc:sldChg>
      <pc:sldChg chg="addSp delSp modSp">
        <pc:chgData name="Brian Foster" userId="S::bfoster@diabetes.org::47c4ef58-408e-4f99-ada6-d7fa48d16e3d" providerId="AD" clId="Web-{84957405-4779-6C9F-AA2F-74357C3CEB8F}" dt="2024-06-10T18:25:49.394" v="73" actId="14100"/>
        <pc:sldMkLst>
          <pc:docMk/>
          <pc:sldMk cId="3882468252" sldId="464"/>
        </pc:sldMkLst>
      </pc:sldChg>
      <pc:sldChg chg="addSp modSp add replId">
        <pc:chgData name="Brian Foster" userId="S::bfoster@diabetes.org::47c4ef58-408e-4f99-ada6-d7fa48d16e3d" providerId="AD" clId="Web-{84957405-4779-6C9F-AA2F-74357C3CEB8F}" dt="2024-06-10T18:18:11.952" v="18" actId="14100"/>
        <pc:sldMkLst>
          <pc:docMk/>
          <pc:sldMk cId="3276538370" sldId="477"/>
        </pc:sldMkLst>
      </pc:sldChg>
    </pc:docChg>
  </pc:docChgLst>
  <pc:docChgLst>
    <pc:chgData name="Brian Foster" userId="S::bfoster@diabetes.org::47c4ef58-408e-4f99-ada6-d7fa48d16e3d" providerId="AD" clId="Web-{3E1120BE-4CF4-9C85-098D-4CEE8C84D287}"/>
    <pc:docChg chg="addSld delSld modSld sldOrd">
      <pc:chgData name="Brian Foster" userId="S::bfoster@diabetes.org::47c4ef58-408e-4f99-ada6-d7fa48d16e3d" providerId="AD" clId="Web-{3E1120BE-4CF4-9C85-098D-4CEE8C84D287}" dt="2024-05-07T17:57:43.857" v="186" actId="14100"/>
      <pc:docMkLst>
        <pc:docMk/>
      </pc:docMkLst>
      <pc:sldChg chg="modSp">
        <pc:chgData name="Brian Foster" userId="S::bfoster@diabetes.org::47c4ef58-408e-4f99-ada6-d7fa48d16e3d" providerId="AD" clId="Web-{3E1120BE-4CF4-9C85-098D-4CEE8C84D287}" dt="2024-05-07T17:44:19.835" v="5" actId="1076"/>
        <pc:sldMkLst>
          <pc:docMk/>
          <pc:sldMk cId="641324761" sldId="429"/>
        </pc:sldMkLst>
      </pc:sldChg>
      <pc:sldChg chg="addSp delSp modSp del">
        <pc:chgData name="Brian Foster" userId="S::bfoster@diabetes.org::47c4ef58-408e-4f99-ada6-d7fa48d16e3d" providerId="AD" clId="Web-{3E1120BE-4CF4-9C85-098D-4CEE8C84D287}" dt="2024-05-07T17:51:59.294" v="97"/>
        <pc:sldMkLst>
          <pc:docMk/>
          <pc:sldMk cId="3930458871" sldId="430"/>
        </pc:sldMkLst>
      </pc:sldChg>
      <pc:sldChg chg="modSp del">
        <pc:chgData name="Brian Foster" userId="S::bfoster@diabetes.org::47c4ef58-408e-4f99-ada6-d7fa48d16e3d" providerId="AD" clId="Web-{3E1120BE-4CF4-9C85-098D-4CEE8C84D287}" dt="2024-05-07T17:56:46.713" v="176"/>
        <pc:sldMkLst>
          <pc:docMk/>
          <pc:sldMk cId="1779859867" sldId="457"/>
        </pc:sldMkLst>
      </pc:sldChg>
      <pc:sldChg chg="addSp modSp add ord replId">
        <pc:chgData name="Brian Foster" userId="S::bfoster@diabetes.org::47c4ef58-408e-4f99-ada6-d7fa48d16e3d" providerId="AD" clId="Web-{3E1120BE-4CF4-9C85-098D-4CEE8C84D287}" dt="2024-05-07T17:55:57.492" v="175" actId="14100"/>
        <pc:sldMkLst>
          <pc:docMk/>
          <pc:sldMk cId="3495033022" sldId="475"/>
        </pc:sldMkLst>
      </pc:sldChg>
      <pc:sldChg chg="modSp add replId">
        <pc:chgData name="Brian Foster" userId="S::bfoster@diabetes.org::47c4ef58-408e-4f99-ada6-d7fa48d16e3d" providerId="AD" clId="Web-{3E1120BE-4CF4-9C85-098D-4CEE8C84D287}" dt="2024-05-07T17:57:43.857" v="186" actId="14100"/>
        <pc:sldMkLst>
          <pc:docMk/>
          <pc:sldMk cId="85363351" sldId="4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22CF16-3643-354F-B4DC-FB591E44DAB5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F04DCEA-0A6F-A448-814B-C253560ED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1593AF0-BA77-1C4D-9DB4-76C8A5F74CD6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6AAD92F-06A2-3446-8211-5D5BA9F604B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5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0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9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8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5D391B-E746-ED49-AD1B-8183FC188DDE}"/>
              </a:ext>
            </a:extLst>
          </p:cNvPr>
          <p:cNvSpPr/>
          <p:nvPr userDrawn="1"/>
        </p:nvSpPr>
        <p:spPr>
          <a:xfrm>
            <a:off x="2871051" y="492609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73FD66-1B9D-DA44-97BB-AD262690C9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8755" y="2394155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8B8B326-BEC3-C242-A594-4C6838D723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8755" y="1254409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FD89BD1-5DA7-3740-82EC-D7A98F65E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8755" y="664396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E9CF76A-898B-BC2B-E539-99DE359EF0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51" y="3418370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FECC05-4057-5FF3-24FA-1006C3D043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6195AF-5620-70D1-88CE-1D7EE0EDCB78}"/>
              </a:ext>
            </a:extLst>
          </p:cNvPr>
          <p:cNvSpPr>
            <a:spLocks noChangeAspect="1"/>
          </p:cNvSpPr>
          <p:nvPr userDrawn="1"/>
        </p:nvSpPr>
        <p:spPr>
          <a:xfrm>
            <a:off x="665889" y="584284"/>
            <a:ext cx="2266156" cy="21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981B02-1A04-5171-61DF-48F4C49D6E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6774" y="1303639"/>
            <a:ext cx="1868489" cy="1254627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341636-B24D-BE45-D81A-72EDA4230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4" y="903582"/>
            <a:ext cx="1835469" cy="352274"/>
          </a:xfrm>
          <a:prstGeom prst="rect">
            <a:avLst/>
          </a:prstGeom>
        </p:spPr>
        <p:txBody>
          <a:bodyPr lIns="0" rIns="0"/>
          <a:lstStyle>
            <a:lvl1pPr>
              <a:defRPr sz="1800" b="1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FE4901-EF57-B00B-7E82-65F5E3594637}"/>
              </a:ext>
            </a:extLst>
          </p:cNvPr>
          <p:cNvCxnSpPr/>
          <p:nvPr userDrawn="1"/>
        </p:nvCxnSpPr>
        <p:spPr>
          <a:xfrm>
            <a:off x="866774" y="825453"/>
            <a:ext cx="10318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2127950-1AC4-DB9C-289D-635F63CEC052}"/>
              </a:ext>
            </a:extLst>
          </p:cNvPr>
          <p:cNvSpPr>
            <a:spLocks noChangeAspect="1"/>
          </p:cNvSpPr>
          <p:nvPr userDrawn="1"/>
        </p:nvSpPr>
        <p:spPr>
          <a:xfrm>
            <a:off x="665889" y="2820408"/>
            <a:ext cx="2266156" cy="21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72197C4-48B9-27BE-D164-1B6C7161E7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6774" y="3539763"/>
            <a:ext cx="1868489" cy="1254627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229CFEA8-D02A-2B44-81BD-2376021D86EC}"/>
              </a:ext>
            </a:extLst>
          </p:cNvPr>
          <p:cNvSpPr txBox="1">
            <a:spLocks/>
          </p:cNvSpPr>
          <p:nvPr userDrawn="1"/>
        </p:nvSpPr>
        <p:spPr>
          <a:xfrm>
            <a:off x="866774" y="3139706"/>
            <a:ext cx="1835469" cy="35227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6F8687-EBC0-0956-F331-03AB3020120B}"/>
              </a:ext>
            </a:extLst>
          </p:cNvPr>
          <p:cNvCxnSpPr/>
          <p:nvPr userDrawn="1"/>
        </p:nvCxnSpPr>
        <p:spPr>
          <a:xfrm>
            <a:off x="866774" y="3061577"/>
            <a:ext cx="10318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21FC-9BCE-CDC8-7FEC-36C8A730A7D1}"/>
              </a:ext>
            </a:extLst>
          </p:cNvPr>
          <p:cNvSpPr>
            <a:spLocks noChangeAspect="1"/>
          </p:cNvSpPr>
          <p:nvPr userDrawn="1"/>
        </p:nvSpPr>
        <p:spPr>
          <a:xfrm>
            <a:off x="3035017" y="1712883"/>
            <a:ext cx="2266156" cy="21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E3A3E5B-A7F4-C888-DC59-E8E52784E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902" y="2432238"/>
            <a:ext cx="1868489" cy="1254627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28" name="Title 10">
            <a:extLst>
              <a:ext uri="{FF2B5EF4-FFF2-40B4-BE49-F238E27FC236}">
                <a16:creationId xmlns:a16="http://schemas.microsoft.com/office/drawing/2014/main" id="{A191C4C2-0C8C-C95A-DF5B-1029B347B498}"/>
              </a:ext>
            </a:extLst>
          </p:cNvPr>
          <p:cNvSpPr txBox="1">
            <a:spLocks/>
          </p:cNvSpPr>
          <p:nvPr userDrawn="1"/>
        </p:nvSpPr>
        <p:spPr>
          <a:xfrm>
            <a:off x="3235902" y="2032181"/>
            <a:ext cx="1835469" cy="35227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CF8CC7-F658-5344-32CC-4DA8CF2E65C6}"/>
              </a:ext>
            </a:extLst>
          </p:cNvPr>
          <p:cNvCxnSpPr/>
          <p:nvPr userDrawn="1"/>
        </p:nvCxnSpPr>
        <p:spPr>
          <a:xfrm>
            <a:off x="3235902" y="1954052"/>
            <a:ext cx="10318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1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F4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BE41760-BF68-45DC-ABD3-3A71D5941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1D40D-B424-4170-9289-857DF1B3FA5A}"/>
              </a:ext>
            </a:extLst>
          </p:cNvPr>
          <p:cNvSpPr/>
          <p:nvPr userDrawn="1"/>
        </p:nvSpPr>
        <p:spPr>
          <a:xfrm>
            <a:off x="1209042" y="1718733"/>
            <a:ext cx="1246292" cy="5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BE41760-BF68-45DC-ABD3-3A71D5941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1D40D-B424-4170-9289-857DF1B3FA5A}"/>
              </a:ext>
            </a:extLst>
          </p:cNvPr>
          <p:cNvSpPr/>
          <p:nvPr userDrawn="1"/>
        </p:nvSpPr>
        <p:spPr>
          <a:xfrm>
            <a:off x="1209042" y="1718733"/>
            <a:ext cx="1246292" cy="5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6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BE41760-BF68-45DC-ABD3-3A71D5941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1D40D-B424-4170-9289-857DF1B3FA5A}"/>
              </a:ext>
            </a:extLst>
          </p:cNvPr>
          <p:cNvSpPr/>
          <p:nvPr userDrawn="1"/>
        </p:nvSpPr>
        <p:spPr>
          <a:xfrm>
            <a:off x="1209042" y="1718733"/>
            <a:ext cx="1246292" cy="57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BE41760-BF68-45DC-ABD3-3A71D5941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2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BE41760-BF68-45DC-ABD3-3A71D5941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1D40D-B424-4170-9289-857DF1B3FA5A}"/>
              </a:ext>
            </a:extLst>
          </p:cNvPr>
          <p:cNvSpPr/>
          <p:nvPr userDrawn="1"/>
        </p:nvSpPr>
        <p:spPr>
          <a:xfrm>
            <a:off x="1209042" y="1718733"/>
            <a:ext cx="1246292" cy="57964"/>
          </a:xfrm>
          <a:prstGeom prst="rect">
            <a:avLst/>
          </a:prstGeom>
          <a:solidFill>
            <a:srgbClr val="008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BE41760-BF68-45DC-ABD3-3A71D5941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1D40D-B424-4170-9289-857DF1B3FA5A}"/>
              </a:ext>
            </a:extLst>
          </p:cNvPr>
          <p:cNvSpPr/>
          <p:nvPr userDrawn="1"/>
        </p:nvSpPr>
        <p:spPr>
          <a:xfrm>
            <a:off x="1209042" y="1718733"/>
            <a:ext cx="1246292" cy="5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916F9D77-372C-114F-8757-9983FB99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1" y="1908632"/>
            <a:ext cx="6725918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Lorem,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adipisicing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325A2-9CE2-3547-B3D0-EDFE59959C27}"/>
              </a:ext>
            </a:extLst>
          </p:cNvPr>
          <p:cNvSpPr/>
          <p:nvPr userDrawn="1"/>
        </p:nvSpPr>
        <p:spPr>
          <a:xfrm>
            <a:off x="1209042" y="1718733"/>
            <a:ext cx="1246292" cy="57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7D18D32F-8BAF-493C-8E53-B2D7FCDC9F19}"/>
              </a:ext>
            </a:extLst>
          </p:cNvPr>
          <p:cNvSpPr txBox="1">
            <a:spLocks/>
          </p:cNvSpPr>
          <p:nvPr userDrawn="1"/>
        </p:nvSpPr>
        <p:spPr>
          <a:xfrm>
            <a:off x="1184823" y="2633052"/>
            <a:ext cx="301464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Connected for Life.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8A3934-A564-4F4F-9F29-DA460E637CDA}"/>
              </a:ext>
            </a:extLst>
          </p:cNvPr>
          <p:cNvSpPr/>
          <p:nvPr userDrawn="1"/>
        </p:nvSpPr>
        <p:spPr>
          <a:xfrm>
            <a:off x="5122018" y="2379284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AD15C-7C3C-5D40-8484-D041A099C2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2571750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5DD1A5-7FE5-7F4A-9310-C84CB6F4BE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4025633"/>
            <a:ext cx="3162447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74965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F8CC25-9C9A-8142-9489-9C9BE864FF2B}"/>
              </a:ext>
            </a:extLst>
          </p:cNvPr>
          <p:cNvSpPr/>
          <p:nvPr userDrawn="1"/>
        </p:nvSpPr>
        <p:spPr>
          <a:xfrm>
            <a:off x="1165480" y="1253927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344640-9678-B74D-915F-DD938059D3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479" y="282299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4E2D05-EB6F-2C40-AC88-3F64FA54E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64" y="1372481"/>
            <a:ext cx="3338876" cy="133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 in This Defined Space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0CA9DC-FE01-C647-B833-CEF14D807E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2017" y="81368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1CC41F3-38F5-E02C-5144-4E7B51779B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51715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70E917-BFA8-B846-9227-D9715F904658}"/>
              </a:ext>
            </a:extLst>
          </p:cNvPr>
          <p:cNvSpPr/>
          <p:nvPr userDrawn="1"/>
        </p:nvSpPr>
        <p:spPr>
          <a:xfrm>
            <a:off x="2788755" y="440587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65B3D0-BE2B-0640-9844-D6296989A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7315" y="2195542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BB0CFAC-D788-3E49-9A9A-259E0BEDA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7315" y="1055796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F146D4-AB65-4C49-BFAD-0AB1E474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7315" y="562379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C6E2AE-DE36-2CC0-ED0F-2334725842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879" y="4043550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56AF0-3D27-F347-B8CB-076514D7C094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F8488-B743-DC4C-B1E8-7959257CF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79897A-E403-8A45-9535-C4DE2C0596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61ED8A8-B1C4-EA2B-F705-80B9BDB97F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79145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F8B4A34-9E4F-4CC7-BAE6-21BC8B32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835" y="2182609"/>
            <a:ext cx="3119301" cy="12525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Consectetur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Adipisicing</a:t>
            </a:r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B394BE-EE24-4142-AF44-C6F210099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227213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78AAC6D-480A-FBD4-E101-EBC9D1E88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3875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6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549D15-AEAB-3F40-5263-D74B557A8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05027-CD4A-658C-3608-9C390882E53B}"/>
              </a:ext>
            </a:extLst>
          </p:cNvPr>
          <p:cNvSpPr/>
          <p:nvPr userDrawn="1"/>
        </p:nvSpPr>
        <p:spPr>
          <a:xfrm>
            <a:off x="1165480" y="1223947"/>
            <a:ext cx="1060559" cy="951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31FB59-2F1A-682E-E7A9-E2498EE0CC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479" y="3510479"/>
            <a:ext cx="31624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5772D74-2CEE-A104-D687-6930E90AC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64" y="1372481"/>
            <a:ext cx="3338876" cy="133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5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copy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54E59F-740B-1E9A-EC19-83793F4D59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2017" y="81368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047829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56AF0-3D27-F347-B8CB-076514D7C094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F8488-B743-DC4C-B1E8-7959257CF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79897A-E403-8A45-9535-C4DE2C0596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61ED8A8-B1C4-EA2B-F705-80B9BDB97F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343522-B7AB-6DF9-B95C-F8D215DD1F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1639" y="787400"/>
            <a:ext cx="4021486" cy="435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56AF0-3D27-F347-B8CB-076514D7C094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F8488-B743-DC4C-B1E8-7959257CF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61ED8A8-B1C4-EA2B-F705-80B9BDB97F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343522-B7AB-6DF9-B95C-F8D215DD1F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1639" y="787400"/>
            <a:ext cx="4021486" cy="435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7E91C6-0C25-93B8-8CC8-E111AAA29B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22017" y="2339415"/>
            <a:ext cx="3517158" cy="224052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45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9BA6045-AD87-C89A-3703-15B5C4BB669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1639" y="787400"/>
            <a:ext cx="4021486" cy="435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F8B4A34-9E4F-4CC7-BAE6-21BC8B32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835" y="2182609"/>
            <a:ext cx="3119301" cy="12525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Consectetur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Adipisicing</a:t>
            </a:r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B394BE-EE24-4142-AF44-C6F210099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227213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78AAC6D-480A-FBD4-E101-EBC9D1E88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07928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BD72C69-BA62-EF92-F420-9013304E9FF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1639" y="787400"/>
            <a:ext cx="4021486" cy="435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5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00BFB19-96FA-C4D6-61E1-4007D4098F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1639" y="787400"/>
            <a:ext cx="4021486" cy="435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549D15-AEAB-3F40-5263-D74B557A8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05027-CD4A-658C-3608-9C390882E53B}"/>
              </a:ext>
            </a:extLst>
          </p:cNvPr>
          <p:cNvSpPr/>
          <p:nvPr userDrawn="1"/>
        </p:nvSpPr>
        <p:spPr>
          <a:xfrm>
            <a:off x="1165480" y="1223947"/>
            <a:ext cx="1060559" cy="951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31FB59-2F1A-682E-E7A9-E2498EE0CC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479" y="3510479"/>
            <a:ext cx="31624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5772D74-2CEE-A104-D687-6930E90AC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64" y="1372481"/>
            <a:ext cx="3338876" cy="133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5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copy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54E59F-740B-1E9A-EC19-83793F4D59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2017" y="81368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1321630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B29703-F263-E244-9755-D61BAB956E4E}"/>
              </a:ext>
            </a:extLst>
          </p:cNvPr>
          <p:cNvSpPr/>
          <p:nvPr userDrawn="1"/>
        </p:nvSpPr>
        <p:spPr>
          <a:xfrm>
            <a:off x="3337823" y="804826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1FAF1E-D036-974A-8493-E1F939407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694" y="997292"/>
            <a:ext cx="5470691" cy="8408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ACDF69-C81A-D14D-9EE7-A770187162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7822" y="2096111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B467DBB-A17D-6120-0DAD-72D4CD89E2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49068F2-EB76-5659-5166-121B392124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4205" y="804827"/>
            <a:ext cx="2237678" cy="4338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31DA9-EBA2-904C-94FD-31196A1ADFB0}"/>
              </a:ext>
            </a:extLst>
          </p:cNvPr>
          <p:cNvSpPr/>
          <p:nvPr userDrawn="1"/>
        </p:nvSpPr>
        <p:spPr>
          <a:xfrm>
            <a:off x="2679745" y="676712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25B4E0-2EF8-BC48-B1EF-114C5D16F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305" y="2462147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EED9DBE-5F4B-5840-891E-670173BA9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8305" y="1322401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E2BC660-4D33-9549-9B5D-FBB8B3B26F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305" y="834044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F87D19-CA91-7B8F-B83C-7A318283B8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04" y="3368015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3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B29703-F263-E244-9755-D61BAB956E4E}"/>
              </a:ext>
            </a:extLst>
          </p:cNvPr>
          <p:cNvSpPr/>
          <p:nvPr userDrawn="1"/>
        </p:nvSpPr>
        <p:spPr>
          <a:xfrm>
            <a:off x="3337823" y="804826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1FAF1E-D036-974A-8493-E1F939407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694" y="997292"/>
            <a:ext cx="5470691" cy="8408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ACDF69-C81A-D14D-9EE7-A770187162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7822" y="2096111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5A3F044-4A78-794C-A1C1-554B7F3CED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6612" y="1002511"/>
            <a:ext cx="1695215" cy="130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Lorem Ipsum Dolor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B467DBB-A17D-6120-0DAD-72D4CD89E2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8255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194753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BD64C26-56D7-46A7-22FD-ED75CD4AD4D4}"/>
              </a:ext>
            </a:extLst>
          </p:cNvPr>
          <p:cNvSpPr txBox="1">
            <a:spLocks/>
          </p:cNvSpPr>
          <p:nvPr userDrawn="1"/>
        </p:nvSpPr>
        <p:spPr>
          <a:xfrm>
            <a:off x="684187" y="1324270"/>
            <a:ext cx="7775110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 </a:t>
            </a:r>
            <a:r>
              <a:rPr lang="en-US" sz="1600" err="1"/>
              <a:t>consectetur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01493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F1C47D-5B7E-8598-23D3-F135A97C4B9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84213" y="1324269"/>
            <a:ext cx="7775575" cy="3028831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/>
              <a:t>Intro text with a </a:t>
            </a:r>
            <a:r>
              <a:rPr lang="en-US" b="1">
                <a:solidFill>
                  <a:schemeClr val="accent4"/>
                </a:solidFill>
              </a:rPr>
              <a:t>link</a:t>
            </a:r>
            <a:r>
              <a:rPr lang="en-US"/>
              <a:t>.</a:t>
            </a:r>
          </a:p>
          <a:p>
            <a:r>
              <a:rPr lang="en-US"/>
              <a:t>Bullet</a:t>
            </a:r>
          </a:p>
          <a:p>
            <a:r>
              <a:rPr lang="en-US"/>
              <a:t>Bullet Bullet</a:t>
            </a:r>
          </a:p>
        </p:txBody>
      </p:sp>
    </p:spTree>
    <p:extLst>
      <p:ext uri="{BB962C8B-B14F-4D97-AF65-F5344CB8AC3E}">
        <p14:creationId xmlns:p14="http://schemas.microsoft.com/office/powerpoint/2010/main" val="2234481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484468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78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6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01541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543360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1679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31DA9-EBA2-904C-94FD-31196A1ADFB0}"/>
              </a:ext>
            </a:extLst>
          </p:cNvPr>
          <p:cNvSpPr/>
          <p:nvPr userDrawn="1"/>
        </p:nvSpPr>
        <p:spPr>
          <a:xfrm>
            <a:off x="2476545" y="416982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25B4E0-2EF8-BC48-B1EF-114C5D16F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5105" y="2202417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EED9DBE-5F4B-5840-891E-670173BA9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5105" y="1062671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8B299E3-BA99-3841-B52D-C59C42855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5105" y="569254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C95A02B-4656-43D8-3F98-6F191FB4F9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426" y="3265768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4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55383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393685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686043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227862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741345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45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cxnSp>
        <p:nvCxnSpPr>
          <p:cNvPr id="4" name="Google Shape;400;g20f6aa90e08_0_342">
            <a:extLst>
              <a:ext uri="{FF2B5EF4-FFF2-40B4-BE49-F238E27FC236}">
                <a16:creationId xmlns:a16="http://schemas.microsoft.com/office/drawing/2014/main" id="{4DE0AB72-C263-EEC0-586A-C4621F84E617}"/>
              </a:ext>
            </a:extLst>
          </p:cNvPr>
          <p:cNvCxnSpPr/>
          <p:nvPr userDrawn="1"/>
        </p:nvCxnSpPr>
        <p:spPr>
          <a:xfrm>
            <a:off x="850440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82E3D29-9117-19FE-A423-E31878FD4432}"/>
              </a:ext>
            </a:extLst>
          </p:cNvPr>
          <p:cNvSpPr/>
          <p:nvPr userDrawn="1"/>
        </p:nvSpPr>
        <p:spPr>
          <a:xfrm>
            <a:off x="6687422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933F151-834F-E725-CF15-D88DC43F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8694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1BD0C2A-E29C-BB6A-3092-99D0188CD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3675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5" name="Google Shape;400;g20f6aa90e08_0_342">
            <a:extLst>
              <a:ext uri="{FF2B5EF4-FFF2-40B4-BE49-F238E27FC236}">
                <a16:creationId xmlns:a16="http://schemas.microsoft.com/office/drawing/2014/main" id="{A6A31FCF-FEEB-BAD4-BEDE-2FE13A759B66}"/>
              </a:ext>
            </a:extLst>
          </p:cNvPr>
          <p:cNvCxnSpPr/>
          <p:nvPr userDrawn="1"/>
        </p:nvCxnSpPr>
        <p:spPr>
          <a:xfrm>
            <a:off x="6853675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163B5-6A7C-4C85-1C96-52A7C49B3964}"/>
              </a:ext>
            </a:extLst>
          </p:cNvPr>
          <p:cNvSpPr/>
          <p:nvPr userDrawn="1"/>
        </p:nvSpPr>
        <p:spPr>
          <a:xfrm>
            <a:off x="4692971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B8B58D6-1AC9-C284-0DA5-BD5F9B061F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4243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D6C79C-1160-EA83-C7E6-E8E4A3A18C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59224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9" name="Google Shape;400;g20f6aa90e08_0_342">
            <a:extLst>
              <a:ext uri="{FF2B5EF4-FFF2-40B4-BE49-F238E27FC236}">
                <a16:creationId xmlns:a16="http://schemas.microsoft.com/office/drawing/2014/main" id="{8420CF23-9086-F198-C393-54F4723930B6}"/>
              </a:ext>
            </a:extLst>
          </p:cNvPr>
          <p:cNvCxnSpPr/>
          <p:nvPr userDrawn="1"/>
        </p:nvCxnSpPr>
        <p:spPr>
          <a:xfrm>
            <a:off x="4859224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2933A-F31F-C22E-A40A-687BDDBF2D12}"/>
              </a:ext>
            </a:extLst>
          </p:cNvPr>
          <p:cNvSpPr/>
          <p:nvPr userDrawn="1"/>
        </p:nvSpPr>
        <p:spPr>
          <a:xfrm>
            <a:off x="268523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1E77D58-C578-4908-212A-706168154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650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1E2EECF-2C2D-B3AB-220D-CD337AF855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5149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43" name="Google Shape;400;g20f6aa90e08_0_342">
            <a:extLst>
              <a:ext uri="{FF2B5EF4-FFF2-40B4-BE49-F238E27FC236}">
                <a16:creationId xmlns:a16="http://schemas.microsoft.com/office/drawing/2014/main" id="{9D318BA8-07A0-E429-8612-4A6FB7D633E4}"/>
              </a:ext>
            </a:extLst>
          </p:cNvPr>
          <p:cNvCxnSpPr/>
          <p:nvPr userDrawn="1"/>
        </p:nvCxnSpPr>
        <p:spPr>
          <a:xfrm>
            <a:off x="2851490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4999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45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cxnSp>
        <p:nvCxnSpPr>
          <p:cNvPr id="4" name="Google Shape;400;g20f6aa90e08_0_342">
            <a:extLst>
              <a:ext uri="{FF2B5EF4-FFF2-40B4-BE49-F238E27FC236}">
                <a16:creationId xmlns:a16="http://schemas.microsoft.com/office/drawing/2014/main" id="{4DE0AB72-C263-EEC0-586A-C4621F84E617}"/>
              </a:ext>
            </a:extLst>
          </p:cNvPr>
          <p:cNvCxnSpPr/>
          <p:nvPr userDrawn="1"/>
        </p:nvCxnSpPr>
        <p:spPr>
          <a:xfrm>
            <a:off x="850440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82E3D29-9117-19FE-A423-E31878FD4432}"/>
              </a:ext>
            </a:extLst>
          </p:cNvPr>
          <p:cNvSpPr/>
          <p:nvPr userDrawn="1"/>
        </p:nvSpPr>
        <p:spPr>
          <a:xfrm>
            <a:off x="6687422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933F151-834F-E725-CF15-D88DC43F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8694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1BD0C2A-E29C-BB6A-3092-99D0188CD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3675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5" name="Google Shape;400;g20f6aa90e08_0_342">
            <a:extLst>
              <a:ext uri="{FF2B5EF4-FFF2-40B4-BE49-F238E27FC236}">
                <a16:creationId xmlns:a16="http://schemas.microsoft.com/office/drawing/2014/main" id="{A6A31FCF-FEEB-BAD4-BEDE-2FE13A759B66}"/>
              </a:ext>
            </a:extLst>
          </p:cNvPr>
          <p:cNvCxnSpPr/>
          <p:nvPr userDrawn="1"/>
        </p:nvCxnSpPr>
        <p:spPr>
          <a:xfrm>
            <a:off x="6853675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163B5-6A7C-4C85-1C96-52A7C49B3964}"/>
              </a:ext>
            </a:extLst>
          </p:cNvPr>
          <p:cNvSpPr/>
          <p:nvPr userDrawn="1"/>
        </p:nvSpPr>
        <p:spPr>
          <a:xfrm>
            <a:off x="4692971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B8B58D6-1AC9-C284-0DA5-BD5F9B061F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4243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D6C79C-1160-EA83-C7E6-E8E4A3A18C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59224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9" name="Google Shape;400;g20f6aa90e08_0_342">
            <a:extLst>
              <a:ext uri="{FF2B5EF4-FFF2-40B4-BE49-F238E27FC236}">
                <a16:creationId xmlns:a16="http://schemas.microsoft.com/office/drawing/2014/main" id="{8420CF23-9086-F198-C393-54F4723930B6}"/>
              </a:ext>
            </a:extLst>
          </p:cNvPr>
          <p:cNvCxnSpPr/>
          <p:nvPr userDrawn="1"/>
        </p:nvCxnSpPr>
        <p:spPr>
          <a:xfrm>
            <a:off x="4859224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2933A-F31F-C22E-A40A-687BDDBF2D12}"/>
              </a:ext>
            </a:extLst>
          </p:cNvPr>
          <p:cNvSpPr/>
          <p:nvPr userDrawn="1"/>
        </p:nvSpPr>
        <p:spPr>
          <a:xfrm>
            <a:off x="268523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1E77D58-C578-4908-212A-706168154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650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1E2EECF-2C2D-B3AB-220D-CD337AF855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5149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43" name="Google Shape;400;g20f6aa90e08_0_342">
            <a:extLst>
              <a:ext uri="{FF2B5EF4-FFF2-40B4-BE49-F238E27FC236}">
                <a16:creationId xmlns:a16="http://schemas.microsoft.com/office/drawing/2014/main" id="{9D318BA8-07A0-E429-8612-4A6FB7D633E4}"/>
              </a:ext>
            </a:extLst>
          </p:cNvPr>
          <p:cNvCxnSpPr/>
          <p:nvPr userDrawn="1"/>
        </p:nvCxnSpPr>
        <p:spPr>
          <a:xfrm>
            <a:off x="2851490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07233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71A6EC-7993-72A3-6B69-1DC62AB536E1}"/>
              </a:ext>
            </a:extLst>
          </p:cNvPr>
          <p:cNvGrpSpPr/>
          <p:nvPr userDrawn="1"/>
        </p:nvGrpSpPr>
        <p:grpSpPr>
          <a:xfrm>
            <a:off x="2857500" y="1630463"/>
            <a:ext cx="3429000" cy="3089537"/>
            <a:chOff x="3090042" y="1630463"/>
            <a:chExt cx="3429000" cy="308953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6B32C5-D63F-BFD0-3C1A-8F706370767A}"/>
                </a:ext>
              </a:extLst>
            </p:cNvPr>
            <p:cNvSpPr/>
            <p:nvPr userDrawn="1"/>
          </p:nvSpPr>
          <p:spPr>
            <a:xfrm>
              <a:off x="3799027" y="1630463"/>
              <a:ext cx="1947042" cy="1947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15357F-1CA4-D881-F7A4-98A9A098A7B5}"/>
                </a:ext>
              </a:extLst>
            </p:cNvPr>
            <p:cNvSpPr/>
            <p:nvPr userDrawn="1"/>
          </p:nvSpPr>
          <p:spPr>
            <a:xfrm>
              <a:off x="3090042" y="2772958"/>
              <a:ext cx="1947042" cy="1947042"/>
            </a:xfrm>
            <a:prstGeom prst="ellipse">
              <a:avLst/>
            </a:prstGeom>
            <a:solidFill>
              <a:srgbClr val="008996">
                <a:alpha val="904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A3560-CFA2-09F6-0719-4D3B25D21801}"/>
                </a:ext>
              </a:extLst>
            </p:cNvPr>
            <p:cNvSpPr/>
            <p:nvPr userDrawn="1"/>
          </p:nvSpPr>
          <p:spPr>
            <a:xfrm>
              <a:off x="4572000" y="2772958"/>
              <a:ext cx="1947042" cy="1947042"/>
            </a:xfrm>
            <a:prstGeom prst="ellipse">
              <a:avLst/>
            </a:prstGeom>
            <a:solidFill>
              <a:schemeClr val="accent2">
                <a:alpha val="904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F74C6C-0D62-4F91-C968-E7579E06832A}"/>
                </a:ext>
              </a:extLst>
            </p:cNvPr>
            <p:cNvSpPr/>
            <p:nvPr userDrawn="1"/>
          </p:nvSpPr>
          <p:spPr>
            <a:xfrm>
              <a:off x="3799027" y="1630463"/>
              <a:ext cx="1947042" cy="1947042"/>
            </a:xfrm>
            <a:prstGeom prst="ellipse">
              <a:avLst/>
            </a:prstGeom>
            <a:solidFill>
              <a:schemeClr val="accent1">
                <a:alpha val="4369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A2ED-7A38-42F9-EF93-74F081EBB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24849" y="2236990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7CC77A-053B-95F7-E477-9181460A9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3576" y="3650154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4C81AF-4D02-8226-5CFC-AD14847295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249" y="3650154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913617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5">
            <a:extLst>
              <a:ext uri="{FF2B5EF4-FFF2-40B4-BE49-F238E27FC236}">
                <a16:creationId xmlns:a16="http://schemas.microsoft.com/office/drawing/2014/main" id="{79A3FD79-1E88-AED6-3F84-5EDE75C26611}"/>
              </a:ext>
            </a:extLst>
          </p:cNvPr>
          <p:cNvSpPr/>
          <p:nvPr userDrawn="1"/>
        </p:nvSpPr>
        <p:spPr>
          <a:xfrm>
            <a:off x="1082100" y="1739002"/>
            <a:ext cx="3489900" cy="1456369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424;p5">
            <a:extLst>
              <a:ext uri="{FF2B5EF4-FFF2-40B4-BE49-F238E27FC236}">
                <a16:creationId xmlns:a16="http://schemas.microsoft.com/office/drawing/2014/main" id="{0087A81F-4075-7FF2-BC88-AAB4F552A068}"/>
              </a:ext>
            </a:extLst>
          </p:cNvPr>
          <p:cNvSpPr/>
          <p:nvPr userDrawn="1"/>
        </p:nvSpPr>
        <p:spPr>
          <a:xfrm>
            <a:off x="4572000" y="1739001"/>
            <a:ext cx="3489900" cy="1456369"/>
          </a:xfrm>
          <a:prstGeom prst="rect">
            <a:avLst/>
          </a:prstGeom>
          <a:solidFill>
            <a:srgbClr val="008996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425;p5">
            <a:extLst>
              <a:ext uri="{FF2B5EF4-FFF2-40B4-BE49-F238E27FC236}">
                <a16:creationId xmlns:a16="http://schemas.microsoft.com/office/drawing/2014/main" id="{CEAAB1CC-E8C0-7D25-EEE6-F995B6DFA53D}"/>
              </a:ext>
            </a:extLst>
          </p:cNvPr>
          <p:cNvSpPr/>
          <p:nvPr userDrawn="1"/>
        </p:nvSpPr>
        <p:spPr>
          <a:xfrm>
            <a:off x="1082100" y="3187273"/>
            <a:ext cx="3489900" cy="145636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426;p5">
            <a:extLst>
              <a:ext uri="{FF2B5EF4-FFF2-40B4-BE49-F238E27FC236}">
                <a16:creationId xmlns:a16="http://schemas.microsoft.com/office/drawing/2014/main" id="{D8EEC2D6-F8E9-DB5B-923B-D48C596F4903}"/>
              </a:ext>
            </a:extLst>
          </p:cNvPr>
          <p:cNvSpPr/>
          <p:nvPr userDrawn="1"/>
        </p:nvSpPr>
        <p:spPr>
          <a:xfrm>
            <a:off x="4572000" y="3185798"/>
            <a:ext cx="3489900" cy="1456368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261BB-6A6B-061E-E9DD-22BD421590CF}"/>
              </a:ext>
            </a:extLst>
          </p:cNvPr>
          <p:cNvSpPr/>
          <p:nvPr userDrawn="1"/>
        </p:nvSpPr>
        <p:spPr>
          <a:xfrm>
            <a:off x="3204972" y="2732490"/>
            <a:ext cx="2734056" cy="92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</a:pPr>
            <a:endParaRPr lang="en-US" sz="2000" b="1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A2ED-7A38-42F9-EF93-74F081EBB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5965" y="1867009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7CC77A-053B-95F7-E477-9181460A9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5966" y="4132840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4C81AF-4D02-8226-5CFC-AD14847295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2111" y="1879817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615594B-80AF-964F-11FB-991CA2EA08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2111" y="4121564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75CCC3C-CF48-1A1E-31D4-34B39F0DC5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1706" y="2928328"/>
            <a:ext cx="2340071" cy="544001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ts val="192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with room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263422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813644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95140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31DA9-EBA2-904C-94FD-31196A1ADFB0}"/>
              </a:ext>
            </a:extLst>
          </p:cNvPr>
          <p:cNvSpPr/>
          <p:nvPr userDrawn="1"/>
        </p:nvSpPr>
        <p:spPr>
          <a:xfrm>
            <a:off x="2598465" y="670982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25B4E0-2EF8-BC48-B1EF-114C5D16F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7025" y="2456417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EED9DBE-5F4B-5840-891E-670173BA9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7025" y="1316671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3651D4-7451-1B45-971B-3FBC4B98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025" y="828314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5CD388-3B17-AF6C-A57D-451070AD6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102" y="3058129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08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417026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10692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9552" y="235630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252FE36-F342-8A40-9E73-B4577FDC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9552" y="204253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F151B2-D739-E14B-B8E9-4C4106807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9552" y="375838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8FB52AC-F984-1546-929F-62CC69C8F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9552" y="344461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F6BCA7-0315-5844-B4F1-405FA698F3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9712" y="235630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3914B4A2-1F9F-654C-B68D-CE647132A6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9712" y="204253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7EF468-DA4C-2B4F-B78B-1726B7A612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9712" y="375838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925B92E-4A85-E847-9D2E-1A170D069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9712" y="344461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AF60BD-0590-9985-2BAB-611163693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4C12-CBBB-EEAF-4A1F-A7A27F1BE93B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C948899-D8B4-3402-E26C-D7D29CDFA7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10596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2752" y="1004238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662" y="759123"/>
            <a:ext cx="2224103" cy="8914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Points here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252FE36-F342-8A40-9E73-B4577FDC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2752" y="690463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CFC235-2445-B945-80C2-EDF523120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376" y="1004238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1CB281B-16EF-1444-AB73-E6046573E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376" y="690463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4F3F84C-C8D7-B54D-B960-233D66EF5C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2752" y="2362391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F64B5FE6-983E-1047-8420-8AB82B885B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2752" y="2048616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28626-6A23-9B47-AE95-73D67ACF4D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2752" y="3720544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19624D4-DCEF-A342-88C6-42DE83459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72752" y="3406769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6B579F7-4404-B443-A683-CC5DC541D5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4929" y="2362391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96EEA7B3-F518-B34B-A586-0A11AD85AF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94929" y="2048616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BF6D427-3144-704C-A8DC-60358F022A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4929" y="3720544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D2DD1DB7-CE18-EE4E-A271-DBC62452E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4929" y="3406769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4DA304F-6B2F-D6EA-E3FC-783A5B6401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E29F3-B70C-4025-7CB7-D83880E7FA04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52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521D4B-2740-0743-8A03-0930A43A7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87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2F9AAD15-DC15-5743-B2CB-81DAB5BE9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87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65D23B-1314-E242-BE32-44AB85C7E6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187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17AE95B-53EC-024C-B901-A98431615E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187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67B2801-3608-674D-ADD4-1E44ED1984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8059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E215B41E-F15D-C841-82FA-4379FC3557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08059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10A8B8-91CF-9E48-9318-8BA1ADF329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31931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75E94E2D-3D0F-6141-8986-3392B8CAD2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31931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85B87F7-2B16-A041-958A-AA664AA1B1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8059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DBAD1EAA-1FD1-164B-A280-33E00754CE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08059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05D251B-C902-2446-B74C-F68CD37D3B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31931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8B1D5655-0B6A-A347-9552-204BE998C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31931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614195E-C2C5-3C49-9146-74EC89312B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55803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ECAC70C6-1136-1B4C-80EB-F6D07E8EFB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803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F247382D-4DAC-6644-A8A9-8FBEF83314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803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1B4B640B-2C4E-0343-9F1E-1232FE2AB5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55803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768F33A-73E8-03F2-CD61-A580681D18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42637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8422B-B96F-1B4C-880B-6F219A6732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059" y="2464028"/>
            <a:ext cx="77778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12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2A7BB2D-BD39-421C-5A97-A60A4D445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670" y="4302723"/>
            <a:ext cx="1210944" cy="5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4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960558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AA38AA2-3A2F-A021-C89A-FB3E6A4CC713}"/>
              </a:ext>
            </a:extLst>
          </p:cNvPr>
          <p:cNvSpPr txBox="1">
            <a:spLocks/>
          </p:cNvSpPr>
          <p:nvPr userDrawn="1"/>
        </p:nvSpPr>
        <p:spPr>
          <a:xfrm>
            <a:off x="684187" y="1324270"/>
            <a:ext cx="7775110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 </a:t>
            </a:r>
            <a:r>
              <a:rPr lang="en-US" sz="1600" err="1"/>
              <a:t>consectetur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84731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ED75EE3-2848-4F2F-0871-73444248678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84213" y="1324269"/>
            <a:ext cx="7775575" cy="3243618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904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9028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31DA9-EBA2-904C-94FD-31196A1ADFB0}"/>
              </a:ext>
            </a:extLst>
          </p:cNvPr>
          <p:cNvSpPr/>
          <p:nvPr userDrawn="1"/>
        </p:nvSpPr>
        <p:spPr>
          <a:xfrm>
            <a:off x="2281473" y="524678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25B4E0-2EF8-BC48-B1EF-114C5D16F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0033" y="2236961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EED9DBE-5F4B-5840-891E-670173BA9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033" y="1170367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3651D4-7451-1B45-971B-3FBC4B98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0033" y="682010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E99731-30C5-31BC-413C-4294D91CC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613" y="4061306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60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07275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798008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52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4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243170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840057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48242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4676250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6743180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38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31DA9-EBA2-904C-94FD-31196A1ADFB0}"/>
              </a:ext>
            </a:extLst>
          </p:cNvPr>
          <p:cNvSpPr/>
          <p:nvPr userDrawn="1"/>
        </p:nvSpPr>
        <p:spPr>
          <a:xfrm>
            <a:off x="2097304" y="345666"/>
            <a:ext cx="694806" cy="5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25B4E0-2EF8-BC48-B1EF-114C5D16F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5864" y="2131101"/>
            <a:ext cx="1874685" cy="3693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November 29, 2019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EED9DBE-5F4B-5840-891E-670173BA9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5864" y="991355"/>
            <a:ext cx="1774101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3651D4-7451-1B45-971B-3FBC4B98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5864" y="502998"/>
            <a:ext cx="2989177" cy="3693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for Life.</a:t>
            </a:r>
            <a:endParaRPr lang="de-DE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924D43-B72A-2F2D-25C5-6354771E3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613" y="4061306"/>
            <a:ext cx="1985852" cy="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5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710753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895482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Google Shape;690;p23">
            <a:extLst>
              <a:ext uri="{FF2B5EF4-FFF2-40B4-BE49-F238E27FC236}">
                <a16:creationId xmlns:a16="http://schemas.microsoft.com/office/drawing/2014/main" id="{666FC1ED-BE57-0CA2-99B9-E7E5C8244759}"/>
              </a:ext>
            </a:extLst>
          </p:cNvPr>
          <p:cNvSpPr/>
          <p:nvPr userDrawn="1"/>
        </p:nvSpPr>
        <p:spPr>
          <a:xfrm>
            <a:off x="34075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96;p23">
            <a:extLst>
              <a:ext uri="{FF2B5EF4-FFF2-40B4-BE49-F238E27FC236}">
                <a16:creationId xmlns:a16="http://schemas.microsoft.com/office/drawing/2014/main" id="{6AB13EFF-0FB4-D3E0-78B7-A2072D347ABC}"/>
              </a:ext>
            </a:extLst>
          </p:cNvPr>
          <p:cNvSpPr/>
          <p:nvPr userDrawn="1"/>
        </p:nvSpPr>
        <p:spPr>
          <a:xfrm>
            <a:off x="36095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90;p23">
            <a:extLst>
              <a:ext uri="{FF2B5EF4-FFF2-40B4-BE49-F238E27FC236}">
                <a16:creationId xmlns:a16="http://schemas.microsoft.com/office/drawing/2014/main" id="{AC48AAB7-2424-3FA1-493F-16F913EAD694}"/>
              </a:ext>
            </a:extLst>
          </p:cNvPr>
          <p:cNvSpPr/>
          <p:nvPr userDrawn="1"/>
        </p:nvSpPr>
        <p:spPr>
          <a:xfrm>
            <a:off x="61507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96;p23">
            <a:extLst>
              <a:ext uri="{FF2B5EF4-FFF2-40B4-BE49-F238E27FC236}">
                <a16:creationId xmlns:a16="http://schemas.microsoft.com/office/drawing/2014/main" id="{EC3DAB1D-ED66-182D-9BA5-A727714F24C1}"/>
              </a:ext>
            </a:extLst>
          </p:cNvPr>
          <p:cNvSpPr/>
          <p:nvPr userDrawn="1"/>
        </p:nvSpPr>
        <p:spPr>
          <a:xfrm>
            <a:off x="63527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6251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AF98C12-7F96-1926-0F6A-92DA281961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492C17F-9DE8-B6EC-C88E-19FD119EF4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745EBAB-116C-8632-A0DD-5DA59D838A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4187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40BC366-FEF2-E638-0FEB-11D95BCCFB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2254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3AF03C51-9A97-C2D6-2445-7E563CB9F5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7468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545C1F2-5CB0-5A8B-40CA-87E0F21FD0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21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E650BFF-A89F-449E-3201-BF007010B0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21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26A553D4-79E2-8D57-FF88-84F966B2EE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53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B9E2B74-8CD4-9159-6020-EA1CB36E43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3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66982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Google Shape;690;p23">
            <a:extLst>
              <a:ext uri="{FF2B5EF4-FFF2-40B4-BE49-F238E27FC236}">
                <a16:creationId xmlns:a16="http://schemas.microsoft.com/office/drawing/2014/main" id="{666FC1ED-BE57-0CA2-99B9-E7E5C8244759}"/>
              </a:ext>
            </a:extLst>
          </p:cNvPr>
          <p:cNvSpPr/>
          <p:nvPr userDrawn="1"/>
        </p:nvSpPr>
        <p:spPr>
          <a:xfrm>
            <a:off x="34075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96;p23">
            <a:extLst>
              <a:ext uri="{FF2B5EF4-FFF2-40B4-BE49-F238E27FC236}">
                <a16:creationId xmlns:a16="http://schemas.microsoft.com/office/drawing/2014/main" id="{6AB13EFF-0FB4-D3E0-78B7-A2072D347ABC}"/>
              </a:ext>
            </a:extLst>
          </p:cNvPr>
          <p:cNvSpPr/>
          <p:nvPr userDrawn="1"/>
        </p:nvSpPr>
        <p:spPr>
          <a:xfrm>
            <a:off x="36095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90;p23">
            <a:extLst>
              <a:ext uri="{FF2B5EF4-FFF2-40B4-BE49-F238E27FC236}">
                <a16:creationId xmlns:a16="http://schemas.microsoft.com/office/drawing/2014/main" id="{AC48AAB7-2424-3FA1-493F-16F913EAD694}"/>
              </a:ext>
            </a:extLst>
          </p:cNvPr>
          <p:cNvSpPr/>
          <p:nvPr userDrawn="1"/>
        </p:nvSpPr>
        <p:spPr>
          <a:xfrm>
            <a:off x="61507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96;p23">
            <a:extLst>
              <a:ext uri="{FF2B5EF4-FFF2-40B4-BE49-F238E27FC236}">
                <a16:creationId xmlns:a16="http://schemas.microsoft.com/office/drawing/2014/main" id="{EC3DAB1D-ED66-182D-9BA5-A727714F24C1}"/>
              </a:ext>
            </a:extLst>
          </p:cNvPr>
          <p:cNvSpPr/>
          <p:nvPr userDrawn="1"/>
        </p:nvSpPr>
        <p:spPr>
          <a:xfrm>
            <a:off x="63527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6251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88479FD-88B0-6696-C0CA-92F1AA4D87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D311957-D18A-D7FA-0FE9-DE518B75F0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DAB852D-9507-39E2-C5DA-FBA4A191E3E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21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871006A-36E1-8703-22E0-68F225EE13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21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BE1DEFA-EE48-487F-9753-392B08F690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53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B4ADDA2-DC0F-C9FF-EB25-9EEC7F1D53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3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E65084B2-74FF-CB87-F5D3-B8C1DF23E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4187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7" name="Text Placeholder 48">
            <a:extLst>
              <a:ext uri="{FF2B5EF4-FFF2-40B4-BE49-F238E27FC236}">
                <a16:creationId xmlns:a16="http://schemas.microsoft.com/office/drawing/2014/main" id="{88E3A050-2568-148F-9742-F5B61F5BCF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2254" y="1311212"/>
            <a:ext cx="429768" cy="42976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77A50C8D-A4A2-D2F5-48B9-686EFAB233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7468" y="1311212"/>
            <a:ext cx="429768" cy="429768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3757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93;p23">
            <a:extLst>
              <a:ext uri="{FF2B5EF4-FFF2-40B4-BE49-F238E27FC236}">
                <a16:creationId xmlns:a16="http://schemas.microsoft.com/office/drawing/2014/main" id="{E369A6CE-80B1-EF69-CB52-BEC8C5C9F277}"/>
              </a:ext>
            </a:extLst>
          </p:cNvPr>
          <p:cNvSpPr/>
          <p:nvPr userDrawn="1"/>
        </p:nvSpPr>
        <p:spPr>
          <a:xfrm>
            <a:off x="2417413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5623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90;p23">
            <a:extLst>
              <a:ext uri="{FF2B5EF4-FFF2-40B4-BE49-F238E27FC236}">
                <a16:creationId xmlns:a16="http://schemas.microsoft.com/office/drawing/2014/main" id="{35937223-3A68-038B-8290-23218873AD14}"/>
              </a:ext>
            </a:extLst>
          </p:cNvPr>
          <p:cNvSpPr/>
          <p:nvPr userDrawn="1"/>
        </p:nvSpPr>
        <p:spPr>
          <a:xfrm>
            <a:off x="34026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93;p23">
            <a:extLst>
              <a:ext uri="{FF2B5EF4-FFF2-40B4-BE49-F238E27FC236}">
                <a16:creationId xmlns:a16="http://schemas.microsoft.com/office/drawing/2014/main" id="{487ED03F-0828-E271-896D-05ABFFA5897D}"/>
              </a:ext>
            </a:extLst>
          </p:cNvPr>
          <p:cNvSpPr/>
          <p:nvPr userDrawn="1"/>
        </p:nvSpPr>
        <p:spPr>
          <a:xfrm>
            <a:off x="5135899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696;p23">
            <a:extLst>
              <a:ext uri="{FF2B5EF4-FFF2-40B4-BE49-F238E27FC236}">
                <a16:creationId xmlns:a16="http://schemas.microsoft.com/office/drawing/2014/main" id="{33AA6B90-2E19-0CBA-FAC3-BA14DF692C9F}"/>
              </a:ext>
            </a:extLst>
          </p:cNvPr>
          <p:cNvSpPr/>
          <p:nvPr userDrawn="1"/>
        </p:nvSpPr>
        <p:spPr>
          <a:xfrm>
            <a:off x="36041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690;p23">
            <a:extLst>
              <a:ext uri="{FF2B5EF4-FFF2-40B4-BE49-F238E27FC236}">
                <a16:creationId xmlns:a16="http://schemas.microsoft.com/office/drawing/2014/main" id="{02D5713D-1F6E-AC46-BF54-2A41A90B3CEA}"/>
              </a:ext>
            </a:extLst>
          </p:cNvPr>
          <p:cNvSpPr/>
          <p:nvPr userDrawn="1"/>
        </p:nvSpPr>
        <p:spPr>
          <a:xfrm>
            <a:off x="61458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93;p23">
            <a:extLst>
              <a:ext uri="{FF2B5EF4-FFF2-40B4-BE49-F238E27FC236}">
                <a16:creationId xmlns:a16="http://schemas.microsoft.com/office/drawing/2014/main" id="{81E3A532-4EE7-787D-8C64-0748FC61E2AB}"/>
              </a:ext>
            </a:extLst>
          </p:cNvPr>
          <p:cNvSpPr/>
          <p:nvPr userDrawn="1"/>
        </p:nvSpPr>
        <p:spPr>
          <a:xfrm>
            <a:off x="7879099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696;p23">
            <a:extLst>
              <a:ext uri="{FF2B5EF4-FFF2-40B4-BE49-F238E27FC236}">
                <a16:creationId xmlns:a16="http://schemas.microsoft.com/office/drawing/2014/main" id="{A5FA8264-F36C-5257-0634-F8FF17D035C5}"/>
              </a:ext>
            </a:extLst>
          </p:cNvPr>
          <p:cNvSpPr/>
          <p:nvPr userDrawn="1"/>
        </p:nvSpPr>
        <p:spPr>
          <a:xfrm>
            <a:off x="63473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8A628FB-0778-51AA-3F61-F7C4F8CB2F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6B94D60-9091-F8DA-2C2A-4251F78ADC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11FCA-5D5A-209B-7050-05246AE6D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47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78BA02-08EA-1807-7CA0-59F4DA264C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47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9DC6A41-678A-CFEB-1453-543F83A025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79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2C34EDB-E2F4-3316-D859-BB4586DF41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79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36814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93;p23">
            <a:extLst>
              <a:ext uri="{FF2B5EF4-FFF2-40B4-BE49-F238E27FC236}">
                <a16:creationId xmlns:a16="http://schemas.microsoft.com/office/drawing/2014/main" id="{E369A6CE-80B1-EF69-CB52-BEC8C5C9F277}"/>
              </a:ext>
            </a:extLst>
          </p:cNvPr>
          <p:cNvSpPr/>
          <p:nvPr userDrawn="1"/>
        </p:nvSpPr>
        <p:spPr>
          <a:xfrm>
            <a:off x="2417413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5623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90;p23">
            <a:extLst>
              <a:ext uri="{FF2B5EF4-FFF2-40B4-BE49-F238E27FC236}">
                <a16:creationId xmlns:a16="http://schemas.microsoft.com/office/drawing/2014/main" id="{35937223-3A68-038B-8290-23218873AD14}"/>
              </a:ext>
            </a:extLst>
          </p:cNvPr>
          <p:cNvSpPr/>
          <p:nvPr userDrawn="1"/>
        </p:nvSpPr>
        <p:spPr>
          <a:xfrm>
            <a:off x="34026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93;p23">
            <a:extLst>
              <a:ext uri="{FF2B5EF4-FFF2-40B4-BE49-F238E27FC236}">
                <a16:creationId xmlns:a16="http://schemas.microsoft.com/office/drawing/2014/main" id="{487ED03F-0828-E271-896D-05ABFFA5897D}"/>
              </a:ext>
            </a:extLst>
          </p:cNvPr>
          <p:cNvSpPr/>
          <p:nvPr userDrawn="1"/>
        </p:nvSpPr>
        <p:spPr>
          <a:xfrm>
            <a:off x="5135899" y="1307626"/>
            <a:ext cx="691834" cy="691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696;p23">
            <a:extLst>
              <a:ext uri="{FF2B5EF4-FFF2-40B4-BE49-F238E27FC236}">
                <a16:creationId xmlns:a16="http://schemas.microsoft.com/office/drawing/2014/main" id="{33AA6B90-2E19-0CBA-FAC3-BA14DF692C9F}"/>
              </a:ext>
            </a:extLst>
          </p:cNvPr>
          <p:cNvSpPr/>
          <p:nvPr userDrawn="1"/>
        </p:nvSpPr>
        <p:spPr>
          <a:xfrm>
            <a:off x="36041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690;p23">
            <a:extLst>
              <a:ext uri="{FF2B5EF4-FFF2-40B4-BE49-F238E27FC236}">
                <a16:creationId xmlns:a16="http://schemas.microsoft.com/office/drawing/2014/main" id="{02D5713D-1F6E-AC46-BF54-2A41A90B3CEA}"/>
              </a:ext>
            </a:extLst>
          </p:cNvPr>
          <p:cNvSpPr/>
          <p:nvPr userDrawn="1"/>
        </p:nvSpPr>
        <p:spPr>
          <a:xfrm>
            <a:off x="61458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93;p23">
            <a:extLst>
              <a:ext uri="{FF2B5EF4-FFF2-40B4-BE49-F238E27FC236}">
                <a16:creationId xmlns:a16="http://schemas.microsoft.com/office/drawing/2014/main" id="{81E3A532-4EE7-787D-8C64-0748FC61E2AB}"/>
              </a:ext>
            </a:extLst>
          </p:cNvPr>
          <p:cNvSpPr/>
          <p:nvPr userDrawn="1"/>
        </p:nvSpPr>
        <p:spPr>
          <a:xfrm>
            <a:off x="7879099" y="1307626"/>
            <a:ext cx="691834" cy="691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696;p23">
            <a:extLst>
              <a:ext uri="{FF2B5EF4-FFF2-40B4-BE49-F238E27FC236}">
                <a16:creationId xmlns:a16="http://schemas.microsoft.com/office/drawing/2014/main" id="{A5FA8264-F36C-5257-0634-F8FF17D035C5}"/>
              </a:ext>
            </a:extLst>
          </p:cNvPr>
          <p:cNvSpPr/>
          <p:nvPr userDrawn="1"/>
        </p:nvSpPr>
        <p:spPr>
          <a:xfrm>
            <a:off x="63473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573896-BCC2-825D-AD51-86E07BE742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8E6FF2C-A4EF-5D36-7303-09734FB6C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A396C-CBDD-C768-EA8F-70393B4470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47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E2FBCD-49A4-9D48-8C3D-F0AF10CF60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47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2B30C0-19E1-8936-AC84-D418AE9710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79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9284B3C-0E73-BEE8-285B-E2759B4A8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79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3829196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813644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4445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417026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850565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104B-53FD-4AD2-4DB0-55B18F1BD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FB66B-FA9B-759D-3797-B1A5AE688094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F3D1515-7FAB-A4C8-3F0F-2067BC654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A04565-ECC3-7733-AFDA-68AE7DC7A8A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4212" y="1392238"/>
            <a:ext cx="3840480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9E3BA3F-E41A-9C20-9374-B53EAA260F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07740" y="3211939"/>
            <a:ext cx="3840480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33A76-F77F-7C76-5780-F0B8B59EECFD}"/>
              </a:ext>
            </a:extLst>
          </p:cNvPr>
          <p:cNvSpPr/>
          <p:nvPr userDrawn="1"/>
        </p:nvSpPr>
        <p:spPr>
          <a:xfrm>
            <a:off x="4707740" y="1392238"/>
            <a:ext cx="384048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9D438-3265-BD2C-9009-911C734B661A}"/>
              </a:ext>
            </a:extLst>
          </p:cNvPr>
          <p:cNvSpPr/>
          <p:nvPr userDrawn="1"/>
        </p:nvSpPr>
        <p:spPr>
          <a:xfrm>
            <a:off x="684213" y="3211939"/>
            <a:ext cx="3840480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B19102-141B-4964-A8DF-6EA5A2A044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03955" y="1489869"/>
            <a:ext cx="344805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5CF5CD1-A10D-5D77-4C14-0439ADDC0B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0428" y="3309570"/>
            <a:ext cx="344805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09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A4A8E-0D1D-9141-B83A-9F2176F00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712" y="1746706"/>
            <a:ext cx="3097688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6B11F92E-AD39-0F4B-9F35-FC98363D2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7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172F50-B864-2F41-A376-6D746F755A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4912" y="1746706"/>
            <a:ext cx="3097688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3461FB85-7D1C-714C-A10B-E943BEB1E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49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54FB0F-A7B4-2DE3-B8B7-0677E76471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11421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FECC05-4057-5FF3-24FA-1006C3D043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3591656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A4A8E-0D1D-9141-B83A-9F2176F00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712" y="1746706"/>
            <a:ext cx="3097688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6B11F92E-AD39-0F4B-9F35-FC98363D2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7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172F50-B864-2F41-A376-6D746F755A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4912" y="1746706"/>
            <a:ext cx="3097688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3461FB85-7D1C-714C-A10B-E943BEB1E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49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54FB0F-A7B4-2DE3-B8B7-0677E76471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785099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A4A8E-0D1D-9141-B83A-9F2176F00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712" y="1746706"/>
            <a:ext cx="3097688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6B11F92E-AD39-0F4B-9F35-FC98363D2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7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172F50-B864-2F41-A376-6D746F755A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4912" y="1746706"/>
            <a:ext cx="3097688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3461FB85-7D1C-714C-A10B-E943BEB1E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49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54FB0F-A7B4-2DE3-B8B7-0677E76471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0610136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4AD9D-9E39-6347-930B-1627647975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712" y="1746706"/>
            <a:ext cx="3097688" cy="1832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C5BAE8A-881B-C74D-B68D-B568F1F9AC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7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16AED-ED7B-054B-8CA3-72EF6AF4FD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4912" y="1746706"/>
            <a:ext cx="3097688" cy="1832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850A439-0AB1-FF43-843F-6241820AB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49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8CC0CA-DEDA-193A-B5EE-22F02984FC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976074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4AD9D-9E39-6347-930B-1627647975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712" y="1746706"/>
            <a:ext cx="3097688" cy="1832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C5BAE8A-881B-C74D-B68D-B568F1F9AC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7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16AED-ED7B-054B-8CA3-72EF6AF4FD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4912" y="1746706"/>
            <a:ext cx="3097688" cy="1832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850A439-0AB1-FF43-843F-6241820AB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49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8CC0CA-DEDA-193A-B5EE-22F02984FC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167708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4AD9D-9E39-6347-930B-1627647975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712" y="1746706"/>
            <a:ext cx="3097688" cy="1832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C5BAE8A-881B-C74D-B68D-B568F1F9AC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7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16AED-ED7B-054B-8CA3-72EF6AF4FD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4912" y="1746706"/>
            <a:ext cx="3097688" cy="1832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850A439-0AB1-FF43-843F-6241820AB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04912" y="1432931"/>
            <a:ext cx="309768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8CC0CA-DEDA-193A-B5EE-22F02984FC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4162884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915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AA1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4D1BEF4-494F-F6CB-DC2F-A20564A9A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A914AF-31DC-C748-D6DB-9EEDCF3064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06622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8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4D1BEF4-494F-F6CB-DC2F-A20564A9A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A914AF-31DC-C748-D6DB-9EEDCF3064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423313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85A366-1A5E-6B18-4039-8B759EF80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F3A9FC7-1F9E-FDCD-E56D-80A1EDA81F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B6C971-1B70-74D1-E55F-63ED434D30C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1024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8D8E2E7-8633-D361-3C38-C51FCC810B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774189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FA07FD3-826F-6BE5-AB90-C1477A5BD45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967354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B0D426-31F8-41A4-5D20-E9F03C2A453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60519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E05DF48-C4E5-0386-223F-D5FDEE472F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53684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F78227-0102-5A9B-072A-6D507DB4D78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46849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9C09464-DAE4-6702-0E00-AB202E3F06C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740016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4EEC5A7-3666-1071-8B53-92E6D3F1450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1024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2503C93-B7EB-9BA8-596B-7D1806FA8C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774189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F6BFAFF-56F4-F136-FBEF-EA30F97CB8F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967354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F92111-E157-7361-E8DD-54D95C6FA0D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160519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5C327E2-C31C-203D-62FB-32E3BA2695A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353684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07F8F4E-5D2E-A5AE-F44A-8F45155D860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546849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5F33E96-9294-FC8C-2AF0-3301D2F535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740016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67816116-9638-DA89-91C0-04E0989D87C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81024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F55E073-2664-32F2-42AB-83A4AA5AF01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74189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96619048-0D5E-52DD-3DF7-BEE687984E8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67354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A97B969C-4C78-4E9F-A813-CCCA660FD67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60519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29612D6-5DD8-380F-F740-BE6FEDC4DEF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353684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118836B4-AE3F-790D-B743-21452C60B0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46849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F4CAD0C7-46BA-894B-215D-953F24BD68F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40016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AABA7A30-9D16-C7D4-1778-84EE03C6B9F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81024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71723148-6B3E-4441-656D-B57B03B94B7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774189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CD146417-1C0E-AD7F-B1BD-332BA5458D6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967354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CDA93D7A-EC88-81D9-84AD-B8165615A14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160519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3E6431B-FEE1-00D3-92F0-1629E80C14B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353684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8004ECD-81E6-E33D-DB24-F8AE86E2D10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546849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140F9DA-2991-2175-E410-919312B5F88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740016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AA1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4D1BEF4-494F-F6CB-DC2F-A20564A9A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A914AF-31DC-C748-D6DB-9EEDCF3064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74C9CF9-EC21-3B93-7A80-747285035C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1024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0FEFBF7-6994-7527-4790-CA53FAA7FC9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774189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99E0C72-82D7-87F6-E116-8B305E254EF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967354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E3B43C0-2420-F297-457F-87B641AF19D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60519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2FB8C9-238B-3BF5-E3CE-CB36111D15F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53684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1CFE99B-7D5A-BE04-A0D2-0B28900C365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46849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D4FEB73-2D1D-501C-1724-996D0D54864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740016" y="6192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F4C2CD6-1840-2EE2-17AB-06AF01824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1024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4D0762A-DA15-B6E3-0DF2-79373474312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774189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5E9C7BF-2FC4-6C17-68F6-E033EC0F71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967354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F9DFF2E-3A5E-48A2-579E-A7BA3BE3FAC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160519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6E4BB95-5D2C-D430-2C71-6D79763A0D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353684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ADB3BDC-829D-F042-3C7F-ED04699FF9B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546849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67D0BB6-CC5C-2A19-221F-ED39562C3C3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740016" y="1647915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FC39142-6F17-8C3D-2BB1-BC9C93F89C7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81024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F486ACA-A501-A859-1BAF-EF38B5D60F6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74189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DED9254-EA95-8F14-16BD-A57F02CD976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67354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361A458-A6E4-5C8A-EA3C-DCD06DC40E8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60519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1EDDE2F-BB00-E9C6-1E99-A1DF0B17ECF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353684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F513F9C-C700-39C9-5693-CFF1B6E529F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46849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2918AE49-4018-BAD4-116D-7E2BE915E8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40016" y="2640018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B5630E8-FE98-75DE-796C-468EAA5ACCC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81024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FB85702-19C2-17F2-D333-A5EFAA6504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774189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3ACEA3C-DDBF-2360-E33A-57920FE8ACA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967354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426A39C-3BD9-E3E4-E885-CF375FCB38C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160519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69FFC03F-AC1E-AC7C-6223-25D3DA2200A0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353684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F4A22371-9D03-DF4F-5A40-4E63A561280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546849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83F2A10-F2C1-B9C1-C54E-5EE6484D55E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740016" y="3651529"/>
            <a:ext cx="822960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FECC05-4057-5FF3-24FA-1006C3D043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6195AF-5620-70D1-88CE-1D7EE0EDCB78}"/>
              </a:ext>
            </a:extLst>
          </p:cNvPr>
          <p:cNvSpPr>
            <a:spLocks noChangeAspect="1"/>
          </p:cNvSpPr>
          <p:nvPr userDrawn="1"/>
        </p:nvSpPr>
        <p:spPr>
          <a:xfrm>
            <a:off x="665889" y="584284"/>
            <a:ext cx="2266156" cy="21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981B02-1A04-5171-61DF-48F4C49D6E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6774" y="1303639"/>
            <a:ext cx="1868489" cy="1254627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341636-B24D-BE45-D81A-72EDA4230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4" y="903582"/>
            <a:ext cx="1835469" cy="352274"/>
          </a:xfrm>
          <a:prstGeom prst="rect">
            <a:avLst/>
          </a:prstGeom>
        </p:spPr>
        <p:txBody>
          <a:bodyPr lIns="0" rIns="0"/>
          <a:lstStyle>
            <a:lvl1pPr>
              <a:defRPr sz="1800" b="1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FE4901-EF57-B00B-7E82-65F5E3594637}"/>
              </a:ext>
            </a:extLst>
          </p:cNvPr>
          <p:cNvCxnSpPr/>
          <p:nvPr userDrawn="1"/>
        </p:nvCxnSpPr>
        <p:spPr>
          <a:xfrm>
            <a:off x="866774" y="825453"/>
            <a:ext cx="10318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2127950-1AC4-DB9C-289D-635F63CEC052}"/>
              </a:ext>
            </a:extLst>
          </p:cNvPr>
          <p:cNvSpPr>
            <a:spLocks noChangeAspect="1"/>
          </p:cNvSpPr>
          <p:nvPr userDrawn="1"/>
        </p:nvSpPr>
        <p:spPr>
          <a:xfrm>
            <a:off x="665889" y="2820408"/>
            <a:ext cx="2266156" cy="21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72197C4-48B9-27BE-D164-1B6C7161E7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6774" y="3539763"/>
            <a:ext cx="1868489" cy="1254627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229CFEA8-D02A-2B44-81BD-2376021D86EC}"/>
              </a:ext>
            </a:extLst>
          </p:cNvPr>
          <p:cNvSpPr txBox="1">
            <a:spLocks/>
          </p:cNvSpPr>
          <p:nvPr userDrawn="1"/>
        </p:nvSpPr>
        <p:spPr>
          <a:xfrm>
            <a:off x="866774" y="3139706"/>
            <a:ext cx="1835469" cy="35227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6F8687-EBC0-0956-F331-03AB3020120B}"/>
              </a:ext>
            </a:extLst>
          </p:cNvPr>
          <p:cNvCxnSpPr/>
          <p:nvPr userDrawn="1"/>
        </p:nvCxnSpPr>
        <p:spPr>
          <a:xfrm>
            <a:off x="866774" y="3061577"/>
            <a:ext cx="10318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21FC-9BCE-CDC8-7FEC-36C8A730A7D1}"/>
              </a:ext>
            </a:extLst>
          </p:cNvPr>
          <p:cNvSpPr>
            <a:spLocks noChangeAspect="1"/>
          </p:cNvSpPr>
          <p:nvPr userDrawn="1"/>
        </p:nvSpPr>
        <p:spPr>
          <a:xfrm>
            <a:off x="3035017" y="1712883"/>
            <a:ext cx="2266156" cy="21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E3A3E5B-A7F4-C888-DC59-E8E52784E0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902" y="2432238"/>
            <a:ext cx="1868489" cy="1254627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28" name="Title 10">
            <a:extLst>
              <a:ext uri="{FF2B5EF4-FFF2-40B4-BE49-F238E27FC236}">
                <a16:creationId xmlns:a16="http://schemas.microsoft.com/office/drawing/2014/main" id="{A191C4C2-0C8C-C95A-DF5B-1029B347B498}"/>
              </a:ext>
            </a:extLst>
          </p:cNvPr>
          <p:cNvSpPr txBox="1">
            <a:spLocks/>
          </p:cNvSpPr>
          <p:nvPr userDrawn="1"/>
        </p:nvSpPr>
        <p:spPr>
          <a:xfrm>
            <a:off x="3235902" y="2032181"/>
            <a:ext cx="1835469" cy="35227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CF8CC7-F658-5344-32CC-4DA8CF2E65C6}"/>
              </a:ext>
            </a:extLst>
          </p:cNvPr>
          <p:cNvCxnSpPr/>
          <p:nvPr userDrawn="1"/>
        </p:nvCxnSpPr>
        <p:spPr>
          <a:xfrm>
            <a:off x="3235902" y="1954052"/>
            <a:ext cx="10318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01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F3A9FC7-1F9E-FDCD-E56D-80A1EDA81F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31843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8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7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4" r:id="rId3"/>
    <p:sldLayoutId id="2147483766" r:id="rId4"/>
    <p:sldLayoutId id="2147483783" r:id="rId5"/>
    <p:sldLayoutId id="2147483786" r:id="rId6"/>
    <p:sldLayoutId id="21474837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B9EB8E-E252-3C5E-CFCD-996CE614F5F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6999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2" r:id="rId2"/>
    <p:sldLayoutId id="2147483858" r:id="rId3"/>
    <p:sldLayoutId id="2147483840" r:id="rId4"/>
    <p:sldLayoutId id="2147483874" r:id="rId5"/>
    <p:sldLayoutId id="2147483875" r:id="rId6"/>
    <p:sldLayoutId id="2147483841" r:id="rId7"/>
    <p:sldLayoutId id="2147483876" r:id="rId8"/>
    <p:sldLayoutId id="2147483842" r:id="rId9"/>
    <p:sldLayoutId id="2147483877" r:id="rId10"/>
    <p:sldLayoutId id="2147483843" r:id="rId11"/>
    <p:sldLayoutId id="2147483878" r:id="rId12"/>
    <p:sldLayoutId id="2147483844" r:id="rId13"/>
    <p:sldLayoutId id="2147483879" r:id="rId14"/>
    <p:sldLayoutId id="2147483845" r:id="rId15"/>
    <p:sldLayoutId id="2147483880" r:id="rId16"/>
    <p:sldLayoutId id="2147483854" r:id="rId17"/>
    <p:sldLayoutId id="2147483881" r:id="rId18"/>
    <p:sldLayoutId id="2147483855" r:id="rId19"/>
    <p:sldLayoutId id="2147483882" r:id="rId20"/>
    <p:sldLayoutId id="2147483846" r:id="rId21"/>
    <p:sldLayoutId id="2147483847" r:id="rId22"/>
    <p:sldLayoutId id="214748389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C2F253-D90F-1142-A21B-3EF2A926311B}"/>
              </a:ext>
            </a:extLst>
          </p:cNvPr>
          <p:cNvSpPr/>
          <p:nvPr userDrawn="1"/>
        </p:nvSpPr>
        <p:spPr>
          <a:xfrm>
            <a:off x="515655" y="526869"/>
            <a:ext cx="4056345" cy="381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8C326-EF33-704E-A4EB-EBE1FFE9E9AD}"/>
              </a:ext>
            </a:extLst>
          </p:cNvPr>
          <p:cNvSpPr/>
          <p:nvPr userDrawn="1"/>
        </p:nvSpPr>
        <p:spPr>
          <a:xfrm>
            <a:off x="4572000" y="526869"/>
            <a:ext cx="4056345" cy="381196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D654B3C-97D4-51ED-0A48-561A51A0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F28037-11E9-BEFD-631A-927266B232C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02249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C2F253-D90F-1142-A21B-3EF2A926311B}"/>
              </a:ext>
            </a:extLst>
          </p:cNvPr>
          <p:cNvSpPr/>
          <p:nvPr userDrawn="1"/>
        </p:nvSpPr>
        <p:spPr>
          <a:xfrm>
            <a:off x="515655" y="526869"/>
            <a:ext cx="4056345" cy="381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8C326-EF33-704E-A4EB-EBE1FFE9E9AD}"/>
              </a:ext>
            </a:extLst>
          </p:cNvPr>
          <p:cNvSpPr/>
          <p:nvPr userDrawn="1"/>
        </p:nvSpPr>
        <p:spPr>
          <a:xfrm>
            <a:off x="4572000" y="526869"/>
            <a:ext cx="4056345" cy="3811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D654B3C-97D4-51ED-0A48-561A51A0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F28037-11E9-BEFD-631A-927266B232C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2947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C2F253-D90F-1142-A21B-3EF2A926311B}"/>
              </a:ext>
            </a:extLst>
          </p:cNvPr>
          <p:cNvSpPr/>
          <p:nvPr userDrawn="1"/>
        </p:nvSpPr>
        <p:spPr>
          <a:xfrm>
            <a:off x="515655" y="526869"/>
            <a:ext cx="4056345" cy="381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8C326-EF33-704E-A4EB-EBE1FFE9E9AD}"/>
              </a:ext>
            </a:extLst>
          </p:cNvPr>
          <p:cNvSpPr/>
          <p:nvPr userDrawn="1"/>
        </p:nvSpPr>
        <p:spPr>
          <a:xfrm>
            <a:off x="4572000" y="526869"/>
            <a:ext cx="4056345" cy="3811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D654B3C-97D4-51ED-0A48-561A51A0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F28037-11E9-BEFD-631A-927266B232C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1403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C2F253-D90F-1142-A21B-3EF2A926311B}"/>
              </a:ext>
            </a:extLst>
          </p:cNvPr>
          <p:cNvSpPr/>
          <p:nvPr userDrawn="1"/>
        </p:nvSpPr>
        <p:spPr>
          <a:xfrm>
            <a:off x="515655" y="526869"/>
            <a:ext cx="4056345" cy="381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8C326-EF33-704E-A4EB-EBE1FFE9E9AD}"/>
              </a:ext>
            </a:extLst>
          </p:cNvPr>
          <p:cNvSpPr/>
          <p:nvPr userDrawn="1"/>
        </p:nvSpPr>
        <p:spPr>
          <a:xfrm>
            <a:off x="4572000" y="526869"/>
            <a:ext cx="4056345" cy="381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D79B03-4532-5242-47FB-B45EDF940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722EB-1B19-1ECC-1B3B-C39AC08FA681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57190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C2F253-D90F-1142-A21B-3EF2A926311B}"/>
              </a:ext>
            </a:extLst>
          </p:cNvPr>
          <p:cNvSpPr/>
          <p:nvPr userDrawn="1"/>
        </p:nvSpPr>
        <p:spPr>
          <a:xfrm>
            <a:off x="515655" y="526869"/>
            <a:ext cx="4056345" cy="3811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8C326-EF33-704E-A4EB-EBE1FFE9E9AD}"/>
              </a:ext>
            </a:extLst>
          </p:cNvPr>
          <p:cNvSpPr/>
          <p:nvPr userDrawn="1"/>
        </p:nvSpPr>
        <p:spPr>
          <a:xfrm>
            <a:off x="4572000" y="526869"/>
            <a:ext cx="4056345" cy="381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D79B03-4532-5242-47FB-B45EDF940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722EB-1B19-1ECC-1B3B-C39AC08FA681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5564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C2F253-D90F-1142-A21B-3EF2A926311B}"/>
              </a:ext>
            </a:extLst>
          </p:cNvPr>
          <p:cNvSpPr/>
          <p:nvPr userDrawn="1"/>
        </p:nvSpPr>
        <p:spPr>
          <a:xfrm>
            <a:off x="515655" y="526869"/>
            <a:ext cx="4056345" cy="3811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8C326-EF33-704E-A4EB-EBE1FFE9E9AD}"/>
              </a:ext>
            </a:extLst>
          </p:cNvPr>
          <p:cNvSpPr/>
          <p:nvPr userDrawn="1"/>
        </p:nvSpPr>
        <p:spPr>
          <a:xfrm>
            <a:off x="4572000" y="526869"/>
            <a:ext cx="4056345" cy="381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D79B03-4532-5242-47FB-B45EDF940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722EB-1B19-1ECC-1B3B-C39AC08FA681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8911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2F76C5-89BE-5DFD-26E3-870157DCA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1758950"/>
            <a:ext cx="3429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7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7" r:id="rId2"/>
    <p:sldLayoutId id="2147483895" r:id="rId3"/>
    <p:sldLayoutId id="2147483898" r:id="rId4"/>
    <p:sldLayoutId id="21474838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E10ED0-1A1F-8AD5-BDA2-544F501718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5BB8B-C1D7-9138-207F-90FEA68C1FB0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1" r:id="rId2"/>
    <p:sldLayoutId id="2147483748" r:id="rId3"/>
    <p:sldLayoutId id="2147483892" r:id="rId4"/>
    <p:sldLayoutId id="2147483750" r:id="rId5"/>
    <p:sldLayoutId id="2147483719" r:id="rId6"/>
    <p:sldLayoutId id="21474837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E17B469-83F1-C8FD-407D-75DAE9480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Rectangle 20">
            <a:extLst>
              <a:ext uri="{FF2B5EF4-FFF2-40B4-BE49-F238E27FC236}">
                <a16:creationId xmlns:a16="http://schemas.microsoft.com/office/drawing/2014/main" id="{F9A9E543-A0BD-4A79-652C-23E74A6EC85C}"/>
              </a:ext>
            </a:extLst>
          </p:cNvPr>
          <p:cNvSpPr>
            <a:spLocks noChangeAspect="1"/>
          </p:cNvSpPr>
          <p:nvPr userDrawn="1"/>
        </p:nvSpPr>
        <p:spPr>
          <a:xfrm>
            <a:off x="662344" y="787401"/>
            <a:ext cx="4029382" cy="4356100"/>
          </a:xfrm>
          <a:prstGeom prst="rect">
            <a:avLst/>
          </a:prstGeom>
          <a:solidFill>
            <a:srgbClr val="A61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BBB96F37-5B54-4222-B586-30EBFBCF7814}"/>
              </a:ext>
            </a:extLst>
          </p:cNvPr>
          <p:cNvSpPr>
            <a:spLocks noChangeAspect="1"/>
          </p:cNvSpPr>
          <p:nvPr userDrawn="1"/>
        </p:nvSpPr>
        <p:spPr>
          <a:xfrm>
            <a:off x="662344" y="787401"/>
            <a:ext cx="4029382" cy="4356100"/>
          </a:xfrm>
          <a:prstGeom prst="rect">
            <a:avLst/>
          </a:prstGeom>
          <a:solidFill>
            <a:srgbClr val="A61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11C3C64-ABE0-8BAD-88A7-06C05EAA08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0B3B3-BCF9-2F3F-9C9A-91146A23F949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80613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30" r:id="rId3"/>
    <p:sldLayoutId id="214748383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11C3C64-ABE0-8BAD-88A7-06C05EAA08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0B3B3-BCF9-2F3F-9C9A-91146A23F949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6176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7" r:id="rId2"/>
    <p:sldLayoutId id="2147483864" r:id="rId3"/>
    <p:sldLayoutId id="2147483865" r:id="rId4"/>
    <p:sldLayoutId id="21474838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F1C09F-2EE8-5153-5055-3CC45686B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29AC8-68F6-E700-E21F-D78CAF525C5F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8507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BBB96F37-5B54-4222-B586-30EBFBCF7814}"/>
              </a:ext>
            </a:extLst>
          </p:cNvPr>
          <p:cNvSpPr>
            <a:spLocks noChangeAspect="1"/>
          </p:cNvSpPr>
          <p:nvPr userDrawn="1"/>
        </p:nvSpPr>
        <p:spPr>
          <a:xfrm>
            <a:off x="662344" y="787401"/>
            <a:ext cx="2214429" cy="4356100"/>
          </a:xfrm>
          <a:prstGeom prst="rect">
            <a:avLst/>
          </a:prstGeom>
          <a:solidFill>
            <a:srgbClr val="A61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F1C09F-2EE8-5153-5055-3CC45686B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29AC8-68F6-E700-E21F-D78CAF525C5F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63917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6A892B-55BD-EC63-68A8-75D8E58C8582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9EB8E-E252-3C5E-CFCD-996CE614F5F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1538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57" r:id="rId3"/>
    <p:sldLayoutId id="2147483704" r:id="rId4"/>
    <p:sldLayoutId id="2147483717" r:id="rId5"/>
    <p:sldLayoutId id="2147483869" r:id="rId6"/>
    <p:sldLayoutId id="2147483829" r:id="rId7"/>
    <p:sldLayoutId id="2147483870" r:id="rId8"/>
    <p:sldLayoutId id="2147483789" r:id="rId9"/>
    <p:sldLayoutId id="2147483871" r:id="rId10"/>
    <p:sldLayoutId id="2147483784" r:id="rId11"/>
    <p:sldLayoutId id="2147483872" r:id="rId12"/>
    <p:sldLayoutId id="2147483831" r:id="rId13"/>
    <p:sldLayoutId id="2147483873" r:id="rId14"/>
    <p:sldLayoutId id="2147483853" r:id="rId15"/>
    <p:sldLayoutId id="2147483856" r:id="rId16"/>
    <p:sldLayoutId id="2147483859" r:id="rId17"/>
    <p:sldLayoutId id="2147483868" r:id="rId18"/>
    <p:sldLayoutId id="2147483718" r:id="rId19"/>
    <p:sldLayoutId id="2147483832" r:id="rId20"/>
    <p:sldLayoutId id="2147483785" r:id="rId21"/>
    <p:sldLayoutId id="2147483780" r:id="rId22"/>
    <p:sldLayoutId id="2147483787" r:id="rId23"/>
    <p:sldLayoutId id="2147483790" r:id="rId24"/>
    <p:sldLayoutId id="214748389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provider-enrollment-and-certification/qapi/downloads/fivewhys.pdf" TargetMode="Externa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2.xml"/><Relationship Id="rId5" Type="http://schemas.openxmlformats.org/officeDocument/2006/relationships/image" Target="../media/image32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9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9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4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746B2-0A33-C080-29F7-60F94658A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/>
              <a:t>Introduction to Quality Improvement Training for CHWs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BE8E-B2F3-DC22-5C1F-09DF805311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2017" y="4025633"/>
            <a:ext cx="3162447" cy="303673"/>
          </a:xfrm>
        </p:spPr>
        <p:txBody>
          <a:bodyPr/>
          <a:lstStyle/>
          <a:p>
            <a:r>
              <a:rPr lang="en-US"/>
              <a:t>Module 2</a:t>
            </a:r>
          </a:p>
          <a:p>
            <a:r>
              <a:rPr lang="en-US"/>
              <a:t>Prepared by Lyndee Knox and America </a:t>
            </a:r>
            <a:r>
              <a:rPr lang="en-US" err="1"/>
              <a:t>Bracho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14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649842" y="1262103"/>
            <a:ext cx="7906941" cy="14901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78"/>
              </a:lnSpc>
            </a:pPr>
            <a:r>
              <a:rPr lang="en-US" sz="1299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Drawing out the steps of a process </a:t>
            </a:r>
            <a:r>
              <a:rPr lang="en-US" sz="1299" b="1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 help you figure out where problems is and how to fix it.</a:t>
            </a:r>
          </a:p>
          <a:p>
            <a:pPr>
              <a:lnSpc>
                <a:spcPts val="2078"/>
              </a:lnSpc>
            </a:pPr>
            <a:endParaRPr lang="en-US" sz="1299" b="1" kern="0" spc="-26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078"/>
              </a:lnSpc>
            </a:pPr>
            <a:r>
              <a:rPr lang="en-US" sz="1299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learned to create maps that look a bit like this</a:t>
            </a:r>
            <a:endParaRPr lang="en-US" sz="1299" b="1" kern="0" spc="-26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18530" y="4736679"/>
            <a:ext cx="7906941" cy="2639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78"/>
              </a:lnSpc>
            </a:pPr>
            <a:endParaRPr lang="en-US" sz="129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DAACC-FE17-C47F-469E-59734EA82043}"/>
              </a:ext>
            </a:extLst>
          </p:cNvPr>
          <p:cNvSpPr txBox="1"/>
          <p:nvPr/>
        </p:nvSpPr>
        <p:spPr>
          <a:xfrm>
            <a:off x="618530" y="558747"/>
            <a:ext cx="5914055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500" b="1"/>
              <a:t>You Learned to Create a Process Map</a:t>
            </a:r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D1E076B4-F026-D517-6828-0658DBEFEF34}"/>
              </a:ext>
            </a:extLst>
          </p:cNvPr>
          <p:cNvSpPr/>
          <p:nvPr/>
        </p:nvSpPr>
        <p:spPr>
          <a:xfrm>
            <a:off x="146771" y="4255775"/>
            <a:ext cx="1423359" cy="455819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dirty="0"/>
              <a:t>Open gas tank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5E5E5A5D-F5FC-99F3-536A-D53E132FDDD6}"/>
              </a:ext>
            </a:extLst>
          </p:cNvPr>
          <p:cNvSpPr/>
          <p:nvPr/>
        </p:nvSpPr>
        <p:spPr>
          <a:xfrm>
            <a:off x="1816269" y="4244821"/>
            <a:ext cx="1261613" cy="45581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/>
              <a:t>Insert hose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DB26C673-9281-400C-1954-372ACC6B837A}"/>
              </a:ext>
            </a:extLst>
          </p:cNvPr>
          <p:cNvSpPr/>
          <p:nvPr/>
        </p:nvSpPr>
        <p:spPr>
          <a:xfrm>
            <a:off x="3341700" y="4244821"/>
            <a:ext cx="1261613" cy="45581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dirty="0"/>
              <a:t>Push in trigger and hold</a:t>
            </a:r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ED967E24-5348-6954-087D-3887F9663492}"/>
              </a:ext>
            </a:extLst>
          </p:cNvPr>
          <p:cNvSpPr/>
          <p:nvPr/>
        </p:nvSpPr>
        <p:spPr>
          <a:xfrm>
            <a:off x="4863288" y="4214623"/>
            <a:ext cx="1423359" cy="45581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Handle “clicks” and gas turns off when full</a:t>
            </a: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5438BB96-7834-56D4-3ADA-B175DEF5E090}"/>
              </a:ext>
            </a:extLst>
          </p:cNvPr>
          <p:cNvSpPr/>
          <p:nvPr/>
        </p:nvSpPr>
        <p:spPr>
          <a:xfrm>
            <a:off x="6511043" y="4197255"/>
            <a:ext cx="1423359" cy="455819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Remove hose and return to pump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5956ADF-5176-00AA-F8AA-70B8D365C960}"/>
              </a:ext>
            </a:extLst>
          </p:cNvPr>
          <p:cNvSpPr/>
          <p:nvPr/>
        </p:nvSpPr>
        <p:spPr>
          <a:xfrm>
            <a:off x="1706291" y="4425164"/>
            <a:ext cx="82845" cy="655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C2F28C0-36F5-950B-2979-7D2BBB523282}"/>
              </a:ext>
            </a:extLst>
          </p:cNvPr>
          <p:cNvSpPr/>
          <p:nvPr/>
        </p:nvSpPr>
        <p:spPr>
          <a:xfrm>
            <a:off x="3077881" y="4382617"/>
            <a:ext cx="224396" cy="202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A6A8EA9-1E79-9B05-0FB9-EC2031544855}"/>
              </a:ext>
            </a:extLst>
          </p:cNvPr>
          <p:cNvSpPr/>
          <p:nvPr/>
        </p:nvSpPr>
        <p:spPr>
          <a:xfrm>
            <a:off x="4603312" y="4371662"/>
            <a:ext cx="224396" cy="202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DBD1C1F-8CA8-E9B2-6DA4-BCE05DDB71EC}"/>
              </a:ext>
            </a:extLst>
          </p:cNvPr>
          <p:cNvSpPr/>
          <p:nvPr/>
        </p:nvSpPr>
        <p:spPr>
          <a:xfrm>
            <a:off x="6286647" y="4338319"/>
            <a:ext cx="224396" cy="202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B945BF6-06A1-455E-7475-655695ED821B}"/>
              </a:ext>
            </a:extLst>
          </p:cNvPr>
          <p:cNvSpPr/>
          <p:nvPr/>
        </p:nvSpPr>
        <p:spPr>
          <a:xfrm>
            <a:off x="1564741" y="4357512"/>
            <a:ext cx="224396" cy="202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12328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8902A-4AC9-965D-D5A6-296E781846A3}"/>
              </a:ext>
            </a:extLst>
          </p:cNvPr>
          <p:cNvSpPr txBox="1"/>
          <p:nvPr/>
        </p:nvSpPr>
        <p:spPr>
          <a:xfrm>
            <a:off x="377011" y="329356"/>
            <a:ext cx="83516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You Have Two Tools in Your QI Backpack from Module 1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7880E97-F12F-E597-61EE-69BD175F7C63}"/>
              </a:ext>
            </a:extLst>
          </p:cNvPr>
          <p:cNvSpPr/>
          <p:nvPr/>
        </p:nvSpPr>
        <p:spPr>
          <a:xfrm rot="1834554">
            <a:off x="2047596" y="2232892"/>
            <a:ext cx="644341" cy="1273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6F0D3A25-6F51-425B-68C0-97194AAFE7EC}"/>
              </a:ext>
            </a:extLst>
          </p:cNvPr>
          <p:cNvSpPr/>
          <p:nvPr/>
        </p:nvSpPr>
        <p:spPr>
          <a:xfrm rot="2150782">
            <a:off x="4871365" y="3024784"/>
            <a:ext cx="1063487" cy="11927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D490-1B7A-D856-365D-EA085EFE22EA}"/>
              </a:ext>
            </a:extLst>
          </p:cNvPr>
          <p:cNvSpPr txBox="1"/>
          <p:nvPr/>
        </p:nvSpPr>
        <p:spPr>
          <a:xfrm>
            <a:off x="212432" y="1715708"/>
            <a:ext cx="149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Creating a</a:t>
            </a:r>
          </a:p>
          <a:p>
            <a:pPr algn="ctr"/>
            <a:r>
              <a:rPr lang="en-US" b="1" dirty="0"/>
              <a:t>QI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BB0F8-2CA8-7150-042F-78F686439EC0}"/>
              </a:ext>
            </a:extLst>
          </p:cNvPr>
          <p:cNvSpPr txBox="1"/>
          <p:nvPr/>
        </p:nvSpPr>
        <p:spPr>
          <a:xfrm>
            <a:off x="7024602" y="1036055"/>
            <a:ext cx="15760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/>
              <a:t>Creating a </a:t>
            </a:r>
          </a:p>
          <a:p>
            <a:pPr algn="ctr"/>
            <a:r>
              <a:rPr lang="en-US" sz="2100" b="1"/>
              <a:t>process</a:t>
            </a:r>
          </a:p>
          <a:p>
            <a:pPr algn="ctr"/>
            <a:r>
              <a:rPr lang="en-US" sz="2100" b="1"/>
              <a:t>map</a:t>
            </a:r>
          </a:p>
        </p:txBody>
      </p:sp>
      <p:pic>
        <p:nvPicPr>
          <p:cNvPr id="3" name="Picture 2" descr="A backpack and boots on a wooden surface&#10;&#10;Description automatically generated">
            <a:extLst>
              <a:ext uri="{FF2B5EF4-FFF2-40B4-BE49-F238E27FC236}">
                <a16:creationId xmlns:a16="http://schemas.microsoft.com/office/drawing/2014/main" id="{DDE14C4F-DB14-541B-AEF1-A69C508F9A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52995"/>
            <a:ext cx="4914900" cy="32766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644F4847-A298-5F26-E878-21DD48ABACC0}"/>
              </a:ext>
            </a:extLst>
          </p:cNvPr>
          <p:cNvSpPr/>
          <p:nvPr/>
        </p:nvSpPr>
        <p:spPr>
          <a:xfrm rot="20640000">
            <a:off x="6237861" y="1481352"/>
            <a:ext cx="1011533" cy="1712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1F53A56-6453-EA4E-68C6-A29EDE0F87FC}"/>
              </a:ext>
            </a:extLst>
          </p:cNvPr>
          <p:cNvSpPr/>
          <p:nvPr/>
        </p:nvSpPr>
        <p:spPr>
          <a:xfrm rot="11852116" flipV="1">
            <a:off x="1451760" y="2432128"/>
            <a:ext cx="917743" cy="151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413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8902A-4AC9-965D-D5A6-296E781846A3}"/>
              </a:ext>
            </a:extLst>
          </p:cNvPr>
          <p:cNvSpPr txBox="1"/>
          <p:nvPr/>
        </p:nvSpPr>
        <p:spPr>
          <a:xfrm>
            <a:off x="377011" y="329356"/>
            <a:ext cx="83516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You Will Learn 2 More Tools Today in Module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7880E97-F12F-E597-61EE-69BD175F7C63}"/>
              </a:ext>
            </a:extLst>
          </p:cNvPr>
          <p:cNvSpPr/>
          <p:nvPr/>
        </p:nvSpPr>
        <p:spPr>
          <a:xfrm rot="1834554">
            <a:off x="2047596" y="2232892"/>
            <a:ext cx="644341" cy="1273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6F0D3A25-6F51-425B-68C0-97194AAFE7EC}"/>
              </a:ext>
            </a:extLst>
          </p:cNvPr>
          <p:cNvSpPr/>
          <p:nvPr/>
        </p:nvSpPr>
        <p:spPr>
          <a:xfrm rot="2150782">
            <a:off x="4871365" y="3024784"/>
            <a:ext cx="1063487" cy="11927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D490-1B7A-D856-365D-EA085EFE22EA}"/>
              </a:ext>
            </a:extLst>
          </p:cNvPr>
          <p:cNvSpPr txBox="1"/>
          <p:nvPr/>
        </p:nvSpPr>
        <p:spPr>
          <a:xfrm>
            <a:off x="212432" y="1715708"/>
            <a:ext cx="149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Creating a</a:t>
            </a:r>
          </a:p>
          <a:p>
            <a:pPr algn="ctr"/>
            <a:r>
              <a:rPr lang="en-US" b="1"/>
              <a:t>QI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BB0F8-2CA8-7150-042F-78F686439EC0}"/>
              </a:ext>
            </a:extLst>
          </p:cNvPr>
          <p:cNvSpPr txBox="1"/>
          <p:nvPr/>
        </p:nvSpPr>
        <p:spPr>
          <a:xfrm>
            <a:off x="7024602" y="1036055"/>
            <a:ext cx="157607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Creating a </a:t>
            </a:r>
            <a:endParaRPr lang="en-US" b="1">
              <a:cs typeface="Arial"/>
            </a:endParaRPr>
          </a:p>
          <a:p>
            <a:pPr algn="ctr"/>
            <a:r>
              <a:rPr lang="en-US" b="1"/>
              <a:t>process</a:t>
            </a:r>
            <a:endParaRPr lang="en-US" b="1">
              <a:cs typeface="Arial"/>
            </a:endParaRPr>
          </a:p>
          <a:p>
            <a:pPr algn="ctr"/>
            <a:r>
              <a:rPr lang="en-US" b="1"/>
              <a:t>map</a:t>
            </a:r>
            <a:endParaRPr lang="en-US" b="1">
              <a:cs typeface="Arial"/>
            </a:endParaRPr>
          </a:p>
        </p:txBody>
      </p:sp>
      <p:pic>
        <p:nvPicPr>
          <p:cNvPr id="3" name="Picture 2" descr="A backpack and boots on a wooden surface&#10;&#10;Description automatically generated">
            <a:extLst>
              <a:ext uri="{FF2B5EF4-FFF2-40B4-BE49-F238E27FC236}">
                <a16:creationId xmlns:a16="http://schemas.microsoft.com/office/drawing/2014/main" id="{DDE14C4F-DB14-541B-AEF1-A69C508F9A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52995"/>
            <a:ext cx="4914900" cy="32766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644F4847-A298-5F26-E878-21DD48ABACC0}"/>
              </a:ext>
            </a:extLst>
          </p:cNvPr>
          <p:cNvSpPr/>
          <p:nvPr/>
        </p:nvSpPr>
        <p:spPr>
          <a:xfrm rot="20640000">
            <a:off x="6237861" y="1481352"/>
            <a:ext cx="1011533" cy="1712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1F53A56-6453-EA4E-68C6-A29EDE0F87FC}"/>
              </a:ext>
            </a:extLst>
          </p:cNvPr>
          <p:cNvSpPr/>
          <p:nvPr/>
        </p:nvSpPr>
        <p:spPr>
          <a:xfrm rot="11852116" flipV="1">
            <a:off x="1451760" y="2432128"/>
            <a:ext cx="917743" cy="151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3139-BB6A-8775-FD0A-74C494F7F381}"/>
              </a:ext>
            </a:extLst>
          </p:cNvPr>
          <p:cNvSpPr txBox="1"/>
          <p:nvPr/>
        </p:nvSpPr>
        <p:spPr>
          <a:xfrm>
            <a:off x="70659" y="3690850"/>
            <a:ext cx="18454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Arial"/>
              </a:rPr>
              <a:t>Brainstorming</a:t>
            </a:r>
            <a:endParaRPr lang="en-US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DBA47BD-A14B-F12B-0117-DC47832583CB}"/>
              </a:ext>
            </a:extLst>
          </p:cNvPr>
          <p:cNvSpPr/>
          <p:nvPr/>
        </p:nvSpPr>
        <p:spPr>
          <a:xfrm rot="-1800000">
            <a:off x="1538074" y="3120400"/>
            <a:ext cx="1569026" cy="1974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814AC-83A3-9F83-C7F7-918C4D607B4E}"/>
              </a:ext>
            </a:extLst>
          </p:cNvPr>
          <p:cNvSpPr txBox="1"/>
          <p:nvPr/>
        </p:nvSpPr>
        <p:spPr>
          <a:xfrm>
            <a:off x="6835142" y="2728651"/>
            <a:ext cx="23026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Using </a:t>
            </a:r>
            <a:endParaRPr lang="en-US"/>
          </a:p>
          <a:p>
            <a:pPr algn="ctr"/>
            <a:r>
              <a:rPr lang="en-US" b="1">
                <a:cs typeface="Arial"/>
              </a:rPr>
              <a:t>the 5 Whys </a:t>
            </a:r>
            <a:endParaRPr lang="en-US">
              <a:cs typeface="Arial"/>
            </a:endParaRPr>
          </a:p>
          <a:p>
            <a:pPr algn="ctr"/>
            <a:r>
              <a:rPr lang="en-US" b="1">
                <a:cs typeface="Arial"/>
              </a:rPr>
              <a:t>to find root causes</a:t>
            </a:r>
            <a:endParaRPr lang="en-US"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A013F3-F2A4-8D6F-3E84-41E0B46F97BE}"/>
              </a:ext>
            </a:extLst>
          </p:cNvPr>
          <p:cNvSpPr/>
          <p:nvPr/>
        </p:nvSpPr>
        <p:spPr>
          <a:xfrm rot="11280000">
            <a:off x="6415601" y="2965477"/>
            <a:ext cx="820881" cy="2389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743769" y="2361382"/>
            <a:ext cx="120551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9" name="Text 7"/>
          <p:cNvSpPr/>
          <p:nvPr/>
        </p:nvSpPr>
        <p:spPr>
          <a:xfrm>
            <a:off x="4763021" y="2361382"/>
            <a:ext cx="153888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16" name="Text 14"/>
          <p:cNvSpPr/>
          <p:nvPr/>
        </p:nvSpPr>
        <p:spPr>
          <a:xfrm>
            <a:off x="5227447" y="3208809"/>
            <a:ext cx="3335015" cy="527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8"/>
              </a:lnSpc>
            </a:pPr>
            <a:endParaRPr lang="en-US" sz="1299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5926CF-BFC8-3C7E-FC58-DDC5840585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769" y="2693092"/>
            <a:ext cx="2038099" cy="916964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Use the 5 Whys to analyze the root cause of a personal quality issue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9DAE83B-D3B6-71DD-9C7B-D09A9CBA7D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6741" y="2701975"/>
            <a:ext cx="2210001" cy="69917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Hold a brainstorming session to generate possible solutions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C5C8CC3-2739-6568-3FE1-EA05204065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1200" y="2675112"/>
            <a:ext cx="2038097" cy="630237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Describe steps one through six of the QI process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713527-0374-F621-6AF4-77A34AC3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6" y="1052871"/>
            <a:ext cx="7775110" cy="38779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At the End of Module 2, You Will Be Able To: 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582F4-387B-2406-E27F-125A0B0A6083}"/>
              </a:ext>
            </a:extLst>
          </p:cNvPr>
          <p:cNvSpPr txBox="1"/>
          <p:nvPr/>
        </p:nvSpPr>
        <p:spPr>
          <a:xfrm>
            <a:off x="328818" y="218843"/>
            <a:ext cx="84797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First, Let’s Review Your Homework! Who Will Volunteer?</a:t>
            </a:r>
          </a:p>
        </p:txBody>
      </p:sp>
      <p:pic>
        <p:nvPicPr>
          <p:cNvPr id="5" name="Picture 4" descr="A paper with text and a blue arrow&#10;&#10;Description automatically generated">
            <a:extLst>
              <a:ext uri="{FF2B5EF4-FFF2-40B4-BE49-F238E27FC236}">
                <a16:creationId xmlns:a16="http://schemas.microsoft.com/office/drawing/2014/main" id="{063104DC-4CA6-C0E3-499D-7C22EF7C5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37" y="905703"/>
            <a:ext cx="2822597" cy="3646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A person folding clothes in a basket&#10;&#10;Description automatically generated">
            <a:extLst>
              <a:ext uri="{FF2B5EF4-FFF2-40B4-BE49-F238E27FC236}">
                <a16:creationId xmlns:a16="http://schemas.microsoft.com/office/drawing/2014/main" id="{ADDDBCCD-091A-ACA7-6519-D4B241EAB1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13" y="1796620"/>
            <a:ext cx="3581910" cy="1864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68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582F4-387B-2406-E27F-125A0B0A6083}"/>
              </a:ext>
            </a:extLst>
          </p:cNvPr>
          <p:cNvSpPr txBox="1"/>
          <p:nvPr/>
        </p:nvSpPr>
        <p:spPr>
          <a:xfrm>
            <a:off x="247487" y="187151"/>
            <a:ext cx="8479746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b="1"/>
              <a:t>Homework: Your Personal QI Project</a:t>
            </a:r>
          </a:p>
        </p:txBody>
      </p:sp>
      <p:pic>
        <p:nvPicPr>
          <p:cNvPr id="5" name="Picture 4" descr="A paper with text and a blue arrow&#10;&#10;Description automatically generated">
            <a:extLst>
              <a:ext uri="{FF2B5EF4-FFF2-40B4-BE49-F238E27FC236}">
                <a16:creationId xmlns:a16="http://schemas.microsoft.com/office/drawing/2014/main" id="{063104DC-4CA6-C0E3-499D-7C22EF7C5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36" y="905702"/>
            <a:ext cx="2714887" cy="3507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8D38B2-6CD1-3B51-9A46-6B578D8514E2}"/>
              </a:ext>
            </a:extLst>
          </p:cNvPr>
          <p:cNvSpPr txBox="1"/>
          <p:nvPr/>
        </p:nvSpPr>
        <p:spPr>
          <a:xfrm>
            <a:off x="3296367" y="812828"/>
            <a:ext cx="4572000" cy="35804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  <a:cs typeface="Times New Roman"/>
              </a:rPr>
              <a:t>What was the quality issue you wanted to fix?</a:t>
            </a:r>
            <a:br>
              <a:rPr lang="en-US" sz="1350" i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 i="1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  <a:cs typeface="Times New Roman"/>
              </a:rPr>
              <a:t>What was your QI goal? (Read the questions and your answers to each)</a:t>
            </a:r>
          </a:p>
          <a:p>
            <a:pPr marL="556895" lvl="1" indent="-213995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</a:rPr>
              <a:t>What Do You Want to Accomplish? </a:t>
            </a:r>
            <a:endParaRPr lang="en-US" sz="1350" i="1">
              <a:latin typeface="+mj-lt"/>
              <a:ea typeface="Times New Roman" panose="02020603050405020304" pitchFamily="18" charset="0"/>
              <a:cs typeface="Arial" panose="020B0604020202020204"/>
            </a:endParaRPr>
          </a:p>
          <a:p>
            <a:pPr marL="556895" lvl="1" indent="-213995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</a:rPr>
              <a:t>How Will You Know When it Has Been Accomplished?</a:t>
            </a:r>
            <a:endParaRPr lang="en-US" sz="1350" i="1">
              <a:latin typeface="+mj-lt"/>
              <a:ea typeface="Times New Roman" panose="02020603050405020304" pitchFamily="18" charset="0"/>
              <a:cs typeface="Arial" panose="020B0604020202020204"/>
            </a:endParaRPr>
          </a:p>
          <a:p>
            <a:pPr marL="556895" lvl="1" indent="-213995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</a:rPr>
              <a:t>Is It Possible to Really Do?</a:t>
            </a:r>
            <a:endParaRPr lang="en-US" sz="1350" i="1">
              <a:latin typeface="+mj-lt"/>
              <a:ea typeface="Times New Roman" panose="02020603050405020304" pitchFamily="18" charset="0"/>
              <a:cs typeface="Arial" panose="020B0604020202020204"/>
            </a:endParaRPr>
          </a:p>
          <a:p>
            <a:pPr marL="556895" lvl="1" indent="-213995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</a:rPr>
              <a:t>Why Does It Matter?</a:t>
            </a:r>
            <a:endParaRPr lang="en-US" sz="1350" i="1">
              <a:latin typeface="+mj-lt"/>
              <a:ea typeface="Times New Roman" panose="02020603050405020304" pitchFamily="18" charset="0"/>
              <a:cs typeface="Arial" panose="020B0604020202020204"/>
            </a:endParaRPr>
          </a:p>
          <a:p>
            <a:pPr marL="556895" lvl="1" indent="-213995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</a:rPr>
              <a:t>When Will You Finish?</a:t>
            </a:r>
            <a:endParaRPr lang="en-US" sz="1350" i="1">
              <a:latin typeface="+mj-lt"/>
              <a:ea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2CC9C-5DFB-4CEF-BC82-F19B7D536F0F}"/>
              </a:ext>
            </a:extLst>
          </p:cNvPr>
          <p:cNvSpPr txBox="1"/>
          <p:nvPr/>
        </p:nvSpPr>
        <p:spPr>
          <a:xfrm>
            <a:off x="3380004" y="4541918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eriod" startAt="3"/>
            </a:pPr>
            <a:r>
              <a:rPr lang="en-US" sz="1350" i="1">
                <a:solidFill>
                  <a:srgbClr val="0F0F0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Talk us through the process map you created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47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582F4-387B-2406-E27F-125A0B0A6083}"/>
              </a:ext>
            </a:extLst>
          </p:cNvPr>
          <p:cNvSpPr txBox="1"/>
          <p:nvPr/>
        </p:nvSpPr>
        <p:spPr>
          <a:xfrm>
            <a:off x="210477" y="306094"/>
            <a:ext cx="872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Your personal QI project: Let’s open it up to the group now </a:t>
            </a:r>
          </a:p>
        </p:txBody>
      </p:sp>
      <p:pic>
        <p:nvPicPr>
          <p:cNvPr id="5" name="Picture 4" descr="A paper with text and a blue arrow&#10;&#10;Description automatically generated">
            <a:extLst>
              <a:ext uri="{FF2B5EF4-FFF2-40B4-BE49-F238E27FC236}">
                <a16:creationId xmlns:a16="http://schemas.microsoft.com/office/drawing/2014/main" id="{063104DC-4CA6-C0E3-499D-7C22EF7C5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0" y="1135895"/>
            <a:ext cx="2822597" cy="3646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83278-7968-D1E9-3481-BF34BFC69BBA}"/>
              </a:ext>
            </a:extLst>
          </p:cNvPr>
          <p:cNvSpPr txBox="1"/>
          <p:nvPr/>
        </p:nvSpPr>
        <p:spPr>
          <a:xfrm>
            <a:off x="3998025" y="1027865"/>
            <a:ext cx="4572000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was the most important thing you learned from doing this homework?</a:t>
            </a:r>
            <a:endParaRPr lang="en-US" sz="1350">
              <a:latin typeface="Chalkboard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was your biggest challenge doing this homework?</a:t>
            </a:r>
            <a:endParaRPr lang="en-US" sz="1350">
              <a:latin typeface="Chalkboard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questions do you have after doing it?  </a:t>
            </a:r>
            <a:endParaRPr lang="en-US" sz="1350">
              <a:latin typeface="Chalkboard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A49A9-5DC4-4270-A090-11E9AF02F484}"/>
              </a:ext>
            </a:extLst>
          </p:cNvPr>
          <p:cNvSpPr txBox="1"/>
          <p:nvPr/>
        </p:nvSpPr>
        <p:spPr>
          <a:xfrm>
            <a:off x="3878756" y="2868951"/>
            <a:ext cx="199051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We’ll create a “parking lot” of questions to answer/address later</a:t>
            </a:r>
            <a:endParaRPr lang="en-US" sz="135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rtet Melamine Presentation Easel, Whiteboard/Flipchart 36&quot; x 24&quot; Gray Frame">
            <a:extLst>
              <a:ext uri="{FF2B5EF4-FFF2-40B4-BE49-F238E27FC236}">
                <a16:creationId xmlns:a16="http://schemas.microsoft.com/office/drawing/2014/main" id="{46C46353-C6CA-085A-1BE9-5AF45798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543" y="2571750"/>
            <a:ext cx="1547813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6699B93C-3A18-4E69-AA64-714610E00550}"/>
              </a:ext>
            </a:extLst>
          </p:cNvPr>
          <p:cNvSpPr/>
          <p:nvPr/>
        </p:nvSpPr>
        <p:spPr>
          <a:xfrm>
            <a:off x="5585792" y="3215200"/>
            <a:ext cx="626165" cy="1939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6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a picture of people and a mountain&#10;&#10;Description automatically generated">
            <a:extLst>
              <a:ext uri="{FF2B5EF4-FFF2-40B4-BE49-F238E27FC236}">
                <a16:creationId xmlns:a16="http://schemas.microsoft.com/office/drawing/2014/main" id="{358E058B-0C74-9C24-3FEE-B605CF301D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3" y="58"/>
            <a:ext cx="8710448" cy="4902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60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with roots on a white background&#10;&#10;Description automatically generated">
            <a:extLst>
              <a:ext uri="{FF2B5EF4-FFF2-40B4-BE49-F238E27FC236}">
                <a16:creationId xmlns:a16="http://schemas.microsoft.com/office/drawing/2014/main" id="{9A50F166-89CE-FCD5-6B0C-D4F8AF8CB8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902" y="622787"/>
            <a:ext cx="4384067" cy="4180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85666-1390-8378-0ED7-CECF96F7533A}"/>
              </a:ext>
            </a:extLst>
          </p:cNvPr>
          <p:cNvSpPr txBox="1"/>
          <p:nvPr/>
        </p:nvSpPr>
        <p:spPr>
          <a:xfrm>
            <a:off x="377688" y="391955"/>
            <a:ext cx="385874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/>
              <a:t>What is a ROOT CAUSE?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224530B-E073-DC96-FBF9-50BD37CE8723}"/>
              </a:ext>
            </a:extLst>
          </p:cNvPr>
          <p:cNvSpPr/>
          <p:nvPr/>
        </p:nvSpPr>
        <p:spPr>
          <a:xfrm>
            <a:off x="4572000" y="4318579"/>
            <a:ext cx="1232452" cy="52414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highlight>
                <a:srgbClr val="00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A32C8-4737-8A0B-F6C5-6FFD11258493}"/>
              </a:ext>
            </a:extLst>
          </p:cNvPr>
          <p:cNvSpPr txBox="1"/>
          <p:nvPr/>
        </p:nvSpPr>
        <p:spPr>
          <a:xfrm>
            <a:off x="397566" y="1187416"/>
            <a:ext cx="3925956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700" kern="0" spc="-98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quality problem has “roots” just like a tree.</a:t>
            </a:r>
          </a:p>
          <a:p>
            <a:endParaRPr lang="en-US" sz="2700" kern="0" spc="-98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en-US" sz="2700" kern="0" spc="-98">
                <a:solidFill>
                  <a:srgbClr val="000000"/>
                </a:solidFill>
                <a:latin typeface="Inter"/>
                <a:ea typeface="Inter"/>
              </a:rPr>
              <a:t>We need to identify the root or roots of the quality issue to be able to fix it. </a:t>
            </a:r>
            <a:r>
              <a:rPr lang="en-US" sz="2700" kern="0" spc="-98">
                <a:solidFill>
                  <a:srgbClr val="000000"/>
                </a:solidFill>
                <a:latin typeface="Inter" pitchFamily="34" charset="0"/>
                <a:ea typeface="Inter"/>
              </a:rPr>
              <a:t> </a:t>
            </a:r>
            <a:endParaRPr lang="en-US" sz="2700" kern="0" spc="-98">
              <a:solidFill>
                <a:srgbClr val="000000"/>
              </a:solidFill>
              <a:latin typeface="Inter" pitchFamily="34" charset="0"/>
              <a:ea typeface="Inter" pitchFamily="34" charset="-122"/>
            </a:endParaRPr>
          </a:p>
          <a:p>
            <a:endParaRPr lang="en-US" sz="2700" kern="0" spc="-98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endParaRPr lang="en-US" sz="270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5C474C-8E82-E235-CCAF-060FF03A11F3}"/>
              </a:ext>
            </a:extLst>
          </p:cNvPr>
          <p:cNvSpPr txBox="1"/>
          <p:nvPr/>
        </p:nvSpPr>
        <p:spPr>
          <a:xfrm>
            <a:off x="467139" y="1325150"/>
            <a:ext cx="3756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only pull the top of the weed out, it will grow back!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problems are the same. </a:t>
            </a:r>
          </a:p>
          <a:p>
            <a:endParaRPr lang="en-US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Unless you identify the root of the problem the problem will return.</a:t>
            </a:r>
          </a:p>
          <a:p>
            <a:endParaRPr lang="en-US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F9E4B-A492-D23A-22BD-ED995111D1F0}"/>
              </a:ext>
            </a:extLst>
          </p:cNvPr>
          <p:cNvSpPr txBox="1"/>
          <p:nvPr/>
        </p:nvSpPr>
        <p:spPr>
          <a:xfrm>
            <a:off x="73218" y="565234"/>
            <a:ext cx="469314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/>
              <a:t>Quality Issues are Like Weeds!</a:t>
            </a:r>
          </a:p>
        </p:txBody>
      </p:sp>
      <p:pic>
        <p:nvPicPr>
          <p:cNvPr id="6" name="Picture 5" descr="A person planting a plant">
            <a:extLst>
              <a:ext uri="{FF2B5EF4-FFF2-40B4-BE49-F238E27FC236}">
                <a16:creationId xmlns:a16="http://schemas.microsoft.com/office/drawing/2014/main" id="{02A0A50C-33E5-0333-5D8E-10E1463DD9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108" y="1180493"/>
            <a:ext cx="4173771" cy="2782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03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8519-E3F7-BF5B-C7C0-FA83F747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1A0A-7067-037E-A5B7-76C62DC59E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Describe ways CHWs can help the practices where they work QI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04270-48FF-6B45-71B1-5F4F7A4A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7" y="790399"/>
            <a:ext cx="7775110" cy="1001877"/>
          </a:xfrm>
        </p:spPr>
        <p:txBody>
          <a:bodyPr/>
          <a:lstStyle/>
          <a:p>
            <a:pPr>
              <a:lnSpc>
                <a:spcPts val="4059"/>
              </a:lnSpc>
            </a:pPr>
            <a:r>
              <a:rPr lang="en-US">
                <a:latin typeface="Arial"/>
                <a:cs typeface="Arial"/>
              </a:rPr>
              <a:t>Let’s Review the Learning Objectives From Module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DC60C-37AE-CBB3-79E1-4FAF1EE7FA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process map to use in QI work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3D993-A92D-BF6F-37CE-19E68D1F94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Identify a quality issue and create an improvement goal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809727-621F-5C37-F921-646F7E09CC1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Use the QI journey map to describe the QI process from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85928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344BE-E5B9-D766-FF6B-442661771E60}"/>
              </a:ext>
            </a:extLst>
          </p:cNvPr>
          <p:cNvSpPr txBox="1"/>
          <p:nvPr/>
        </p:nvSpPr>
        <p:spPr>
          <a:xfrm>
            <a:off x="5990036" y="177420"/>
            <a:ext cx="21082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/>
              <a:t>The 5 Whys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63374-CBF2-E7E9-78F7-0D3B478AF926}"/>
              </a:ext>
            </a:extLst>
          </p:cNvPr>
          <p:cNvSpPr txBox="1"/>
          <p:nvPr/>
        </p:nvSpPr>
        <p:spPr>
          <a:xfrm>
            <a:off x="5217380" y="634607"/>
            <a:ext cx="3643067" cy="44550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/>
              <a:t>Rules:</a:t>
            </a:r>
          </a:p>
          <a:p>
            <a:endParaRPr lang="en-US" sz="1350"/>
          </a:p>
          <a:p>
            <a:r>
              <a:rPr lang="en-US" sz="1350"/>
              <a:t>1) Be as specific and real/factual as possible with your answer to the first “Why?”</a:t>
            </a:r>
          </a:p>
          <a:p>
            <a:endParaRPr lang="en-US" sz="1350"/>
          </a:p>
          <a:p>
            <a:r>
              <a:rPr lang="en-US" sz="1350"/>
              <a:t>2) Know when to stop.  Keep asking “Why?” until the responses aren’t useful and you can’t go any further.</a:t>
            </a:r>
          </a:p>
          <a:p>
            <a:endParaRPr lang="en-US" sz="1350"/>
          </a:p>
          <a:p>
            <a:r>
              <a:rPr lang="en-US" sz="1350"/>
              <a:t>3) If there is more than one reason for the problem, do the 5 Whys for each reason.</a:t>
            </a:r>
            <a:endParaRPr lang="en-US" sz="1350">
              <a:cs typeface="Arial"/>
            </a:endParaRPr>
          </a:p>
          <a:p>
            <a:endParaRPr lang="en-US" sz="1350"/>
          </a:p>
          <a:p>
            <a:r>
              <a:rPr lang="en-US" sz="1350"/>
              <a:t>4)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The root cause cannot be a person or personality or something you can’t change.  It must be a process or something you are able to change.</a:t>
            </a:r>
            <a:endParaRPr lang="en-US" sz="1350">
              <a:latin typeface="Arial"/>
              <a:ea typeface="Calibri" panose="020F0502020204030204" pitchFamily="34" charset="0"/>
              <a:cs typeface="Times New Roman"/>
            </a:endParaRPr>
          </a:p>
          <a:p>
            <a:endParaRPr lang="en-US" sz="1350" b="1"/>
          </a:p>
          <a:p>
            <a:r>
              <a:rPr lang="en-US" sz="1350"/>
              <a:t>5) Don't stop at number 5 if you haven't found your root cause yet. Ask, "Why?" as many times as you need to.</a:t>
            </a:r>
          </a:p>
          <a:p>
            <a:endParaRPr lang="en-US" sz="135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645C8D8-2FF0-7CE4-9860-DA09BAAE1DB1}"/>
              </a:ext>
            </a:extLst>
          </p:cNvPr>
          <p:cNvSpPr/>
          <p:nvPr/>
        </p:nvSpPr>
        <p:spPr>
          <a:xfrm>
            <a:off x="2263238" y="137699"/>
            <a:ext cx="2780372" cy="7892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  <a:p>
            <a:pPr algn="ctr"/>
            <a:r>
              <a:rPr lang="en-US" sz="1350"/>
              <a:t>What is the problem?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_______________________</a:t>
            </a:r>
          </a:p>
          <a:p>
            <a:pPr algn="ctr"/>
            <a:endParaRPr lang="en-US" sz="135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EFECEC4-ADC7-D164-BC95-38445D666A19}"/>
              </a:ext>
            </a:extLst>
          </p:cNvPr>
          <p:cNvSpPr/>
          <p:nvPr/>
        </p:nvSpPr>
        <p:spPr>
          <a:xfrm>
            <a:off x="3142384" y="942332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7F947-8B4A-DD5A-A832-43FAF8D14AEF}"/>
              </a:ext>
            </a:extLst>
          </p:cNvPr>
          <p:cNvSpPr txBox="1"/>
          <p:nvPr/>
        </p:nvSpPr>
        <p:spPr>
          <a:xfrm>
            <a:off x="3297122" y="99903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1EF82D-49CF-3880-7394-267E3E6EA09C}"/>
              </a:ext>
            </a:extLst>
          </p:cNvPr>
          <p:cNvSpPr/>
          <p:nvPr/>
        </p:nvSpPr>
        <p:spPr>
          <a:xfrm>
            <a:off x="2387477" y="1348116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0BFA33B-0D14-9B91-E8B8-0BC644B9480B}"/>
              </a:ext>
            </a:extLst>
          </p:cNvPr>
          <p:cNvSpPr/>
          <p:nvPr/>
        </p:nvSpPr>
        <p:spPr>
          <a:xfrm>
            <a:off x="3170962" y="1753899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15CAD-6E3A-05CD-A61A-4D5F26080703}"/>
              </a:ext>
            </a:extLst>
          </p:cNvPr>
          <p:cNvSpPr txBox="1"/>
          <p:nvPr/>
        </p:nvSpPr>
        <p:spPr>
          <a:xfrm>
            <a:off x="3311026" y="1815665"/>
            <a:ext cx="58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9D39E69-7C0A-1D57-6F0C-E6F65614707F}"/>
              </a:ext>
            </a:extLst>
          </p:cNvPr>
          <p:cNvSpPr/>
          <p:nvPr/>
        </p:nvSpPr>
        <p:spPr>
          <a:xfrm>
            <a:off x="2387476" y="2169810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2B4B584-FB7D-DB51-9B63-1A97507F9577}"/>
              </a:ext>
            </a:extLst>
          </p:cNvPr>
          <p:cNvSpPr/>
          <p:nvPr/>
        </p:nvSpPr>
        <p:spPr>
          <a:xfrm>
            <a:off x="3179513" y="2563065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8C6BE-2BF5-5B51-CA1F-1EE5D4487E87}"/>
              </a:ext>
            </a:extLst>
          </p:cNvPr>
          <p:cNvSpPr txBox="1"/>
          <p:nvPr/>
        </p:nvSpPr>
        <p:spPr>
          <a:xfrm>
            <a:off x="3334252" y="2619766"/>
            <a:ext cx="588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C96178-B5AF-D190-B2D1-48A6BBA3396D}"/>
              </a:ext>
            </a:extLst>
          </p:cNvPr>
          <p:cNvSpPr/>
          <p:nvPr/>
        </p:nvSpPr>
        <p:spPr>
          <a:xfrm>
            <a:off x="2379552" y="2945085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91793EA6-92C9-EDE3-4D16-5565F5531C6A}"/>
              </a:ext>
            </a:extLst>
          </p:cNvPr>
          <p:cNvSpPr/>
          <p:nvPr/>
        </p:nvSpPr>
        <p:spPr>
          <a:xfrm>
            <a:off x="3229068" y="3347767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DEBA5-B9AE-C254-0FC8-CD0B84F0E5F6}"/>
              </a:ext>
            </a:extLst>
          </p:cNvPr>
          <p:cNvSpPr txBox="1"/>
          <p:nvPr/>
        </p:nvSpPr>
        <p:spPr>
          <a:xfrm>
            <a:off x="3383805" y="3402038"/>
            <a:ext cx="60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727ADF4-2B9A-A3CE-F58B-F4EA5CC38DF4}"/>
              </a:ext>
            </a:extLst>
          </p:cNvPr>
          <p:cNvSpPr/>
          <p:nvPr/>
        </p:nvSpPr>
        <p:spPr>
          <a:xfrm>
            <a:off x="2387476" y="3731508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C3CF143-13C0-22FC-FF4E-F8E360202C06}"/>
              </a:ext>
            </a:extLst>
          </p:cNvPr>
          <p:cNvSpPr/>
          <p:nvPr/>
        </p:nvSpPr>
        <p:spPr>
          <a:xfrm>
            <a:off x="3298493" y="4117412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60103-A146-BA3F-A3AF-8327B89A287A}"/>
              </a:ext>
            </a:extLst>
          </p:cNvPr>
          <p:cNvSpPr txBox="1"/>
          <p:nvPr/>
        </p:nvSpPr>
        <p:spPr>
          <a:xfrm>
            <a:off x="3438635" y="4134190"/>
            <a:ext cx="60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C60EB20-B7AF-D5BC-BFEA-2F7C5FCF4B3C}"/>
              </a:ext>
            </a:extLst>
          </p:cNvPr>
          <p:cNvSpPr/>
          <p:nvPr/>
        </p:nvSpPr>
        <p:spPr>
          <a:xfrm>
            <a:off x="2337921" y="4520863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person in a hat and trench coat holding a magnifying glass&#10;&#10;Description automatically generated">
            <a:extLst>
              <a:ext uri="{FF2B5EF4-FFF2-40B4-BE49-F238E27FC236}">
                <a16:creationId xmlns:a16="http://schemas.microsoft.com/office/drawing/2014/main" id="{DF17EB52-A1C6-AE68-6591-284F61D7D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0" y="1927374"/>
            <a:ext cx="2095745" cy="1420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820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344BE-E5B9-D766-FF6B-442661771E60}"/>
              </a:ext>
            </a:extLst>
          </p:cNvPr>
          <p:cNvSpPr txBox="1"/>
          <p:nvPr/>
        </p:nvSpPr>
        <p:spPr>
          <a:xfrm>
            <a:off x="115369" y="101587"/>
            <a:ext cx="3641463" cy="59981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/>
              <a:t>The 5 Whys: The Flat Tire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239D7-096B-14F2-DE8A-71295253AFFE}"/>
              </a:ext>
            </a:extLst>
          </p:cNvPr>
          <p:cNvSpPr txBox="1"/>
          <p:nvPr/>
        </p:nvSpPr>
        <p:spPr>
          <a:xfrm>
            <a:off x="4104541" y="261225"/>
            <a:ext cx="4821542" cy="109049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325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750" b="1" u="sng" dirty="0"/>
              <a:t>The Problem</a:t>
            </a:r>
            <a:r>
              <a:rPr lang="en-US" sz="3750" b="1" dirty="0"/>
              <a:t>: </a:t>
            </a:r>
            <a:r>
              <a:rPr lang="en-US" sz="3750" dirty="0"/>
              <a:t>Janice got a flat tire on the way to work. This happens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750" dirty="0"/>
              <a:t>fairly often and it is creating problems for her at work. 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375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750" dirty="0"/>
              <a:t>She decides to use the</a:t>
            </a:r>
            <a:r>
              <a:rPr lang="en-US" sz="3750" b="1" u="sng" dirty="0"/>
              <a:t> 5 Whys </a:t>
            </a:r>
            <a:r>
              <a:rPr lang="en-US" sz="3750" dirty="0"/>
              <a:t>to find the root cause of her flats. </a:t>
            </a:r>
            <a:endParaRPr lang="en-US" sz="3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55830-4704-F46D-2916-5A7649210D0F}"/>
              </a:ext>
            </a:extLst>
          </p:cNvPr>
          <p:cNvSpPr txBox="1"/>
          <p:nvPr/>
        </p:nvSpPr>
        <p:spPr>
          <a:xfrm>
            <a:off x="4572000" y="4554458"/>
            <a:ext cx="4450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00" i="1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https://www.cms.gov/medicare/provider-enrollment-and-certification/qapi/downloads/fivewhys.pdf</a:t>
            </a:r>
            <a:endParaRPr lang="en-US" sz="10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99876-A0F8-1F9D-332C-B09970E65CDE}"/>
              </a:ext>
            </a:extLst>
          </p:cNvPr>
          <p:cNvSpPr txBox="1"/>
          <p:nvPr/>
        </p:nvSpPr>
        <p:spPr>
          <a:xfrm>
            <a:off x="4104541" y="3366254"/>
            <a:ext cx="4572000" cy="8402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dirty="0">
                <a:latin typeface="Calibri"/>
                <a:ea typeface="Calibri"/>
                <a:cs typeface="Times New Roman"/>
              </a:rPr>
              <a:t>If Janice had stopped asking “</a:t>
            </a:r>
            <a:r>
              <a:rPr lang="en-US" sz="1350" b="1" dirty="0">
                <a:latin typeface="Calibri"/>
                <a:ea typeface="Calibri"/>
                <a:cs typeface="Times New Roman"/>
              </a:rPr>
              <a:t>Why</a:t>
            </a:r>
            <a:r>
              <a:rPr lang="en-US" sz="1350" dirty="0">
                <a:latin typeface="Calibri"/>
                <a:ea typeface="Calibri"/>
                <a:cs typeface="Times New Roman"/>
              </a:rPr>
              <a:t>?” after she discovered that there were nails on the garage floor – the place many people would stop -  she would have </a:t>
            </a:r>
            <a:r>
              <a:rPr lang="en-US" sz="1350" b="1" dirty="0">
                <a:latin typeface="Calibri"/>
                <a:ea typeface="Calibri"/>
                <a:cs typeface="Times New Roman"/>
              </a:rPr>
              <a:t>MISSED</a:t>
            </a:r>
            <a:r>
              <a:rPr lang="en-US" sz="1350" dirty="0">
                <a:latin typeface="Calibri"/>
                <a:ea typeface="Calibri"/>
                <a:cs typeface="Times New Roman"/>
              </a:rPr>
              <a:t> the root cause of the problem and it would have happened again.</a:t>
            </a:r>
            <a:endParaRPr lang="en-US" sz="142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786DD8-3F73-6457-0C85-C6D80233A6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89" y="628547"/>
            <a:ext cx="2296433" cy="4356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D3958C-E83C-3FDF-FF0A-8D901E39F837}"/>
              </a:ext>
            </a:extLst>
          </p:cNvPr>
          <p:cNvSpPr txBox="1"/>
          <p:nvPr/>
        </p:nvSpPr>
        <p:spPr>
          <a:xfrm>
            <a:off x="1644729" y="901146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</a:rPr>
              <a:t>I got a flat tire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66958-C9DD-361B-0B0A-A3E019782D98}"/>
              </a:ext>
            </a:extLst>
          </p:cNvPr>
          <p:cNvSpPr txBox="1"/>
          <p:nvPr/>
        </p:nvSpPr>
        <p:spPr>
          <a:xfrm>
            <a:off x="1384495" y="1825552"/>
            <a:ext cx="16161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There was a nail in my tire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83783-E0FA-A8F8-516B-34A8EA707DDC}"/>
              </a:ext>
            </a:extLst>
          </p:cNvPr>
          <p:cNvSpPr txBox="1"/>
          <p:nvPr/>
        </p:nvSpPr>
        <p:spPr>
          <a:xfrm>
            <a:off x="1354704" y="2461928"/>
            <a:ext cx="1620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There are nails on my garage floor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778FE-1027-C024-F6DD-D9BFBF697794}"/>
              </a:ext>
            </a:extLst>
          </p:cNvPr>
          <p:cNvSpPr txBox="1"/>
          <p:nvPr/>
        </p:nvSpPr>
        <p:spPr>
          <a:xfrm>
            <a:off x="1320114" y="3185227"/>
            <a:ext cx="2018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 box holding the nails broke &amp; nails spilled on floor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A8296-9D0D-95F4-6206-39EF25980D19}"/>
              </a:ext>
            </a:extLst>
          </p:cNvPr>
          <p:cNvSpPr txBox="1"/>
          <p:nvPr/>
        </p:nvSpPr>
        <p:spPr>
          <a:xfrm>
            <a:off x="1327775" y="3851062"/>
            <a:ext cx="1866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 box got wet &amp; the cardboard collapsed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0606F-C103-7B48-BFB3-4DA313CF4EAE}"/>
              </a:ext>
            </a:extLst>
          </p:cNvPr>
          <p:cNvSpPr txBox="1"/>
          <p:nvPr/>
        </p:nvSpPr>
        <p:spPr>
          <a:xfrm>
            <a:off x="1236393" y="4600028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There is a leak in the garage roof </a:t>
            </a:r>
          </a:p>
        </p:txBody>
      </p:sp>
      <p:pic>
        <p:nvPicPr>
          <p:cNvPr id="20" name="Picture 19" descr="A tree with roots on a white background&#10;&#10;Description automatically generated">
            <a:extLst>
              <a:ext uri="{FF2B5EF4-FFF2-40B4-BE49-F238E27FC236}">
                <a16:creationId xmlns:a16="http://schemas.microsoft.com/office/drawing/2014/main" id="{82FEAEBF-9D8D-FE3C-8764-5B1483A22B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69" y="3549253"/>
            <a:ext cx="857035" cy="8171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B52398-C514-B391-AF95-DAC22A3F0668}"/>
              </a:ext>
            </a:extLst>
          </p:cNvPr>
          <p:cNvSpPr txBox="1"/>
          <p:nvPr/>
        </p:nvSpPr>
        <p:spPr>
          <a:xfrm>
            <a:off x="2132" y="4295657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The root cause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EFD04535-CC1F-3912-3486-13F56C2E42F7}"/>
              </a:ext>
            </a:extLst>
          </p:cNvPr>
          <p:cNvSpPr/>
          <p:nvPr/>
        </p:nvSpPr>
        <p:spPr>
          <a:xfrm>
            <a:off x="745435" y="4554458"/>
            <a:ext cx="434520" cy="2764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9F464-8231-5849-AD6A-C722F0633935}"/>
              </a:ext>
            </a:extLst>
          </p:cNvPr>
          <p:cNvSpPr/>
          <p:nvPr/>
        </p:nvSpPr>
        <p:spPr>
          <a:xfrm>
            <a:off x="3979942" y="3269473"/>
            <a:ext cx="4756196" cy="997087"/>
          </a:xfrm>
          <a:prstGeom prst="rect">
            <a:avLst/>
          </a:prstGeom>
          <a:noFill/>
          <a:ln w="76200">
            <a:solidFill>
              <a:srgbClr val="EF4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72FE9B-9C86-0E19-7D56-4B2DEC96294B}"/>
              </a:ext>
            </a:extLst>
          </p:cNvPr>
          <p:cNvCxnSpPr>
            <a:cxnSpLocks/>
          </p:cNvCxnSpPr>
          <p:nvPr/>
        </p:nvCxnSpPr>
        <p:spPr>
          <a:xfrm>
            <a:off x="3372743" y="2769429"/>
            <a:ext cx="570820" cy="46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sitting on a tire&#10;&#10;Description automatically generated">
            <a:extLst>
              <a:ext uri="{FF2B5EF4-FFF2-40B4-BE49-F238E27FC236}">
                <a16:creationId xmlns:a16="http://schemas.microsoft.com/office/drawing/2014/main" id="{76469407-F30C-0F61-3286-FA75943431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040" y="1141525"/>
            <a:ext cx="2975999" cy="19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86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344BE-E5B9-D766-FF6B-442661771E60}"/>
              </a:ext>
            </a:extLst>
          </p:cNvPr>
          <p:cNvSpPr txBox="1"/>
          <p:nvPr/>
        </p:nvSpPr>
        <p:spPr>
          <a:xfrm>
            <a:off x="343471" y="41768"/>
            <a:ext cx="3664900" cy="59981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/>
              <a:t>The 5 Whys: The Flat Tire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239D7-096B-14F2-DE8A-71295253AFFE}"/>
              </a:ext>
            </a:extLst>
          </p:cNvPr>
          <p:cNvSpPr txBox="1"/>
          <p:nvPr/>
        </p:nvSpPr>
        <p:spPr>
          <a:xfrm>
            <a:off x="3902067" y="2758756"/>
            <a:ext cx="4821542" cy="199284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200" b="1">
                <a:latin typeface="Calibri"/>
                <a:ea typeface="Calibri"/>
                <a:cs typeface="Times New Roman"/>
              </a:rPr>
              <a:t>Janice could have kept going and asked more "whys" but she used the rules to know when to stop</a:t>
            </a:r>
            <a:endParaRPr lang="en-US" sz="1200">
              <a:latin typeface="Calibri"/>
              <a:ea typeface="Calibri"/>
              <a:cs typeface="Times New Roman"/>
            </a:endParaRPr>
          </a:p>
          <a:p>
            <a:endParaRPr lang="en-US" sz="1200"/>
          </a:p>
          <a:p>
            <a:r>
              <a:rPr lang="en-US" sz="1200"/>
              <a:t>Rule # 4: </a:t>
            </a:r>
            <a:r>
              <a:rPr lang="en-US" sz="120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The root cause cannot be a person or personality or something unchangeable. It must be a process or something you are able to change.</a:t>
            </a:r>
          </a:p>
          <a:p>
            <a:endParaRPr lang="en-US" sz="120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Rain isn’t something she can change. So she stopped at the fifth "Why?" The root cause for her problem was the leak.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786DD8-3F73-6457-0C85-C6D80233A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89" y="628548"/>
            <a:ext cx="2296433" cy="37378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D3958C-E83C-3FDF-FF0A-8D901E39F837}"/>
              </a:ext>
            </a:extLst>
          </p:cNvPr>
          <p:cNvSpPr txBox="1"/>
          <p:nvPr/>
        </p:nvSpPr>
        <p:spPr>
          <a:xfrm>
            <a:off x="1644729" y="901146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</a:rPr>
              <a:t>I got a flat tire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66958-C9DD-361B-0B0A-A3E019782D98}"/>
              </a:ext>
            </a:extLst>
          </p:cNvPr>
          <p:cNvSpPr txBox="1"/>
          <p:nvPr/>
        </p:nvSpPr>
        <p:spPr>
          <a:xfrm>
            <a:off x="1452830" y="1604681"/>
            <a:ext cx="16161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There was a nail in my tire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83783-E0FA-A8F8-516B-34A8EA707DDC}"/>
              </a:ext>
            </a:extLst>
          </p:cNvPr>
          <p:cNvSpPr txBox="1"/>
          <p:nvPr/>
        </p:nvSpPr>
        <p:spPr>
          <a:xfrm>
            <a:off x="1326897" y="2213165"/>
            <a:ext cx="2081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There are nails on my garage floor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778FE-1027-C024-F6DD-D9BFBF697794}"/>
              </a:ext>
            </a:extLst>
          </p:cNvPr>
          <p:cNvSpPr txBox="1"/>
          <p:nvPr/>
        </p:nvSpPr>
        <p:spPr>
          <a:xfrm>
            <a:off x="1268496" y="2758756"/>
            <a:ext cx="2018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 box holding the nails broke &amp; nails spilled on floor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A8296-9D0D-95F4-6206-39EF25980D19}"/>
              </a:ext>
            </a:extLst>
          </p:cNvPr>
          <p:cNvSpPr txBox="1"/>
          <p:nvPr/>
        </p:nvSpPr>
        <p:spPr>
          <a:xfrm>
            <a:off x="1263617" y="3345386"/>
            <a:ext cx="2028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 box got wet &amp; the cardboard collapsed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0606F-C103-7B48-BFB3-4DA313CF4EAE}"/>
              </a:ext>
            </a:extLst>
          </p:cNvPr>
          <p:cNvSpPr txBox="1"/>
          <p:nvPr/>
        </p:nvSpPr>
        <p:spPr>
          <a:xfrm>
            <a:off x="1261272" y="4011223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There is a leak in the garage roof </a:t>
            </a:r>
          </a:p>
        </p:txBody>
      </p:sp>
      <p:pic>
        <p:nvPicPr>
          <p:cNvPr id="20" name="Picture 19" descr="A tree with roots on a white background&#10;&#10;Description automatically generated">
            <a:extLst>
              <a:ext uri="{FF2B5EF4-FFF2-40B4-BE49-F238E27FC236}">
                <a16:creationId xmlns:a16="http://schemas.microsoft.com/office/drawing/2014/main" id="{82FEAEBF-9D8D-FE3C-8764-5B1483A22B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7" y="2981686"/>
            <a:ext cx="857035" cy="8171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B52398-C514-B391-AF95-DAC22A3F0668}"/>
              </a:ext>
            </a:extLst>
          </p:cNvPr>
          <p:cNvSpPr txBox="1"/>
          <p:nvPr/>
        </p:nvSpPr>
        <p:spPr>
          <a:xfrm>
            <a:off x="15582" y="3775147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The root cause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5D95729C-4381-D29B-3575-106A2B2D8671}"/>
              </a:ext>
            </a:extLst>
          </p:cNvPr>
          <p:cNvSpPr/>
          <p:nvPr/>
        </p:nvSpPr>
        <p:spPr>
          <a:xfrm>
            <a:off x="1978510" y="4295785"/>
            <a:ext cx="792730" cy="28570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0879ED3-325A-8708-448F-B45C40096275}"/>
              </a:ext>
            </a:extLst>
          </p:cNvPr>
          <p:cNvSpPr/>
          <p:nvPr/>
        </p:nvSpPr>
        <p:spPr>
          <a:xfrm>
            <a:off x="1200664" y="4619920"/>
            <a:ext cx="2208458" cy="2673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75EDF-FB10-753D-6376-12BC331F573A}"/>
              </a:ext>
            </a:extLst>
          </p:cNvPr>
          <p:cNvSpPr txBox="1"/>
          <p:nvPr/>
        </p:nvSpPr>
        <p:spPr>
          <a:xfrm>
            <a:off x="1779107" y="4612132"/>
            <a:ext cx="1176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Bradley Hand" pitchFamily="2" charset="77"/>
              </a:rPr>
              <a:t>It rained last night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77D9B8C-D773-D105-FF17-FB01C5E4CABB}"/>
              </a:ext>
            </a:extLst>
          </p:cNvPr>
          <p:cNvSpPr/>
          <p:nvPr/>
        </p:nvSpPr>
        <p:spPr>
          <a:xfrm>
            <a:off x="691151" y="3988736"/>
            <a:ext cx="434520" cy="2764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6DFB17-2189-C541-E67D-102999B20603}"/>
              </a:ext>
            </a:extLst>
          </p:cNvPr>
          <p:cNvCxnSpPr>
            <a:cxnSpLocks/>
          </p:cNvCxnSpPr>
          <p:nvPr/>
        </p:nvCxnSpPr>
        <p:spPr>
          <a:xfrm>
            <a:off x="2167672" y="4581486"/>
            <a:ext cx="411113" cy="417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57418F-EAF1-0B9E-0239-55D73D62CD8A}"/>
              </a:ext>
            </a:extLst>
          </p:cNvPr>
          <p:cNvCxnSpPr>
            <a:cxnSpLocks/>
          </p:cNvCxnSpPr>
          <p:nvPr/>
        </p:nvCxnSpPr>
        <p:spPr>
          <a:xfrm flipV="1">
            <a:off x="2167672" y="4570867"/>
            <a:ext cx="364813" cy="417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itting on a tire&#10;&#10;Description automatically generated">
            <a:extLst>
              <a:ext uri="{FF2B5EF4-FFF2-40B4-BE49-F238E27FC236}">
                <a16:creationId xmlns:a16="http://schemas.microsoft.com/office/drawing/2014/main" id="{635A9A7F-D9F3-5623-7B00-C3C5822A00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104" y="400745"/>
            <a:ext cx="3256508" cy="2171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36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8539537-6BAE-B390-5414-EA515D07B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58" y="806770"/>
            <a:ext cx="3243260" cy="4055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14196-E720-6D0A-686F-C2C6F22D1DB8}"/>
              </a:ext>
            </a:extLst>
          </p:cNvPr>
          <p:cNvSpPr txBox="1"/>
          <p:nvPr/>
        </p:nvSpPr>
        <p:spPr>
          <a:xfrm>
            <a:off x="447749" y="264786"/>
            <a:ext cx="4179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/>
              <a:t>CHW 5 Whys Worksheet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D92A7-837F-8049-ED3E-6D4928953EFD}"/>
              </a:ext>
            </a:extLst>
          </p:cNvPr>
          <p:cNvSpPr txBox="1"/>
          <p:nvPr/>
        </p:nvSpPr>
        <p:spPr>
          <a:xfrm>
            <a:off x="4864830" y="518702"/>
            <a:ext cx="3643067" cy="48705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/>
              <a:t>Rules:</a:t>
            </a:r>
            <a:endParaRPr lang="en-US" sz="1350">
              <a:cs typeface="Arial"/>
            </a:endParaRPr>
          </a:p>
          <a:p>
            <a:endParaRPr lang="en-US" sz="1350">
              <a:cs typeface="Arial"/>
            </a:endParaRPr>
          </a:p>
          <a:p>
            <a:r>
              <a:rPr lang="en-US" sz="1350"/>
              <a:t>1) Be as specific and real/factual as possible with your answer to the first “Why?”</a:t>
            </a:r>
            <a:endParaRPr lang="en-US" sz="1350">
              <a:cs typeface="Arial"/>
            </a:endParaRPr>
          </a:p>
          <a:p>
            <a:endParaRPr lang="en-US" sz="1350">
              <a:cs typeface="Arial"/>
            </a:endParaRPr>
          </a:p>
          <a:p>
            <a:r>
              <a:rPr lang="en-US" sz="1350"/>
              <a:t>2) Know when to stop.  Keep asking “Why?” until the responses aren’t useful and you can’t go any further.</a:t>
            </a:r>
            <a:endParaRPr lang="en-US" sz="1350">
              <a:cs typeface="Arial"/>
            </a:endParaRPr>
          </a:p>
          <a:p>
            <a:endParaRPr lang="en-US" sz="1350">
              <a:cs typeface="Arial"/>
            </a:endParaRPr>
          </a:p>
          <a:p>
            <a:r>
              <a:rPr lang="en-US" sz="1350"/>
              <a:t>3) If there is more than one reason for the problem, do the 5 Whys for each reason.</a:t>
            </a:r>
            <a:endParaRPr lang="en-US" sz="1350">
              <a:cs typeface="Arial"/>
            </a:endParaRPr>
          </a:p>
          <a:p>
            <a:endParaRPr lang="en-US" sz="1350">
              <a:cs typeface="Arial"/>
            </a:endParaRPr>
          </a:p>
          <a:p>
            <a:r>
              <a:rPr lang="en-US" sz="1350"/>
              <a:t>4) </a:t>
            </a:r>
            <a:r>
              <a:rPr lang="en-US" sz="135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The root cause cannot be a person or personality or something you can’t change.  It must be a process or something you are able to change.</a:t>
            </a:r>
            <a:endParaRPr lang="en-US" sz="135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endParaRPr lang="en-US" sz="1350">
              <a:cs typeface="Arial"/>
            </a:endParaRPr>
          </a:p>
          <a:p>
            <a:r>
              <a:rPr lang="en-US" sz="1350"/>
              <a:t>5) Don't stop at number 5 if you haven't found your root cause yet. Ask, "Why?" as many times as you need to.</a:t>
            </a:r>
          </a:p>
          <a:p>
            <a:endParaRPr lang="en-US" sz="1350"/>
          </a:p>
          <a:p>
            <a:endParaRPr lang="en-US" sz="1350">
              <a:cs typeface="Arial"/>
            </a:endParaRPr>
          </a:p>
          <a:p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63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discussion&#10;&#10;Description automatically generated">
            <a:extLst>
              <a:ext uri="{FF2B5EF4-FFF2-40B4-BE49-F238E27FC236}">
                <a16:creationId xmlns:a16="http://schemas.microsoft.com/office/drawing/2014/main" id="{D50EAA56-2210-A001-31DC-D54364EE98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8870"/>
            <a:ext cx="9133216" cy="5159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96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82888-0E1A-A9FC-FD22-2C3A75EA2B49}"/>
              </a:ext>
            </a:extLst>
          </p:cNvPr>
          <p:cNvSpPr txBox="1"/>
          <p:nvPr/>
        </p:nvSpPr>
        <p:spPr>
          <a:xfrm>
            <a:off x="5119805" y="1004563"/>
            <a:ext cx="430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/>
              <a:t>Discuss with peers and Brainstorm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DFE66-3EFE-D970-E1DC-8E70C5F3A7D4}"/>
              </a:ext>
            </a:extLst>
          </p:cNvPr>
          <p:cNvSpPr txBox="1"/>
          <p:nvPr/>
        </p:nvSpPr>
        <p:spPr>
          <a:xfrm>
            <a:off x="988120" y="472966"/>
            <a:ext cx="457200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5">
              <a:lnSpc>
                <a:spcPct val="90000"/>
              </a:lnSpc>
              <a:spcAft>
                <a:spcPts val="375"/>
              </a:spcAft>
            </a:pPr>
            <a:r>
              <a:rPr lang="en-US" sz="1350" b="1"/>
              <a:t>Step 4. Generate ideas of changes to try</a:t>
            </a:r>
            <a:br>
              <a:rPr lang="en-US" sz="1350"/>
            </a:br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66F65-9A62-A56D-4A08-828240259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9" y="1038640"/>
            <a:ext cx="4747086" cy="3165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2D7D9-29F1-3D9A-33F6-851401C24EA2}"/>
              </a:ext>
            </a:extLst>
          </p:cNvPr>
          <p:cNvSpPr txBox="1"/>
          <p:nvPr/>
        </p:nvSpPr>
        <p:spPr>
          <a:xfrm>
            <a:off x="5051356" y="1510318"/>
            <a:ext cx="3876260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/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We can do this 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informally at meetings,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during breaks, or use a structured process like 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brainstorming.</a:t>
            </a:r>
          </a:p>
          <a:p>
            <a:pPr marL="342900"/>
            <a:endParaRPr lang="en-US" sz="1350" b="1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/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You’ll learn more about brainstorming in a minute.</a:t>
            </a:r>
            <a:endParaRPr lang="en-US" sz="135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30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573F7-563D-15A5-6058-8A8F2432C20A}"/>
              </a:ext>
            </a:extLst>
          </p:cNvPr>
          <p:cNvSpPr txBox="1"/>
          <p:nvPr/>
        </p:nvSpPr>
        <p:spPr>
          <a:xfrm>
            <a:off x="4028717" y="760714"/>
            <a:ext cx="3834704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100" b="1" u="sng"/>
              <a:t>Get Ideas from an Exemplar!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71D60-E7B6-DCD5-063A-819F260D24A5}"/>
              </a:ext>
            </a:extLst>
          </p:cNvPr>
          <p:cNvSpPr txBox="1"/>
          <p:nvPr/>
        </p:nvSpPr>
        <p:spPr>
          <a:xfrm>
            <a:off x="479356" y="360775"/>
            <a:ext cx="457200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5">
              <a:lnSpc>
                <a:spcPct val="90000"/>
              </a:lnSpc>
              <a:spcAft>
                <a:spcPts val="375"/>
              </a:spcAft>
            </a:pPr>
            <a:r>
              <a:rPr lang="en-US" sz="1350" b="1"/>
              <a:t>Step 4. Generate ideas of changes to try</a:t>
            </a:r>
            <a:br>
              <a:rPr lang="en-US" sz="1350"/>
            </a:br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C294E-8A6D-899E-AE25-3BB2D0085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44" y="1184269"/>
            <a:ext cx="3588343" cy="2900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4C381-6C77-F0F3-968B-70E5824A453B}"/>
              </a:ext>
            </a:extLst>
          </p:cNvPr>
          <p:cNvSpPr txBox="1"/>
          <p:nvPr/>
        </p:nvSpPr>
        <p:spPr>
          <a:xfrm>
            <a:off x="4028717" y="1339740"/>
            <a:ext cx="4572000" cy="11310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Exemplars are people we can learn from because they have already solved the same problem we are working on.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learn from them and copy what they do.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561CD-DD3D-C14F-72A6-C519488B6ACA}"/>
              </a:ext>
            </a:extLst>
          </p:cNvPr>
          <p:cNvSpPr txBox="1"/>
          <p:nvPr/>
        </p:nvSpPr>
        <p:spPr>
          <a:xfrm>
            <a:off x="4028717" y="2589143"/>
            <a:ext cx="4709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How to find an exemplar?  Just ask!</a:t>
            </a:r>
          </a:p>
          <a:p>
            <a:endParaRPr lang="en-US" sz="1350"/>
          </a:p>
          <a:p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“Who do you know in our organization/practice/community that is already doing this really well?” 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“Who do you know in our organization/practice/community that has already solved this problem?”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86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B04CC-6E4A-EB1E-A359-CC0364E0000A}"/>
              </a:ext>
            </a:extLst>
          </p:cNvPr>
          <p:cNvSpPr txBox="1"/>
          <p:nvPr/>
        </p:nvSpPr>
        <p:spPr>
          <a:xfrm>
            <a:off x="4432852" y="779234"/>
            <a:ext cx="326243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u="sng"/>
              <a:t>Read Research and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74688-09DC-10FD-4209-AFCFC050BEFA}"/>
              </a:ext>
            </a:extLst>
          </p:cNvPr>
          <p:cNvSpPr txBox="1"/>
          <p:nvPr/>
        </p:nvSpPr>
        <p:spPr>
          <a:xfrm>
            <a:off x="431772" y="409801"/>
            <a:ext cx="457200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5">
              <a:lnSpc>
                <a:spcPct val="90000"/>
              </a:lnSpc>
              <a:spcAft>
                <a:spcPts val="375"/>
              </a:spcAft>
            </a:pPr>
            <a:r>
              <a:rPr lang="en-US" sz="1350" b="1"/>
              <a:t>Step 4. Generate ideas of changes to try</a:t>
            </a:r>
            <a:br>
              <a:rPr lang="en-US" sz="1350"/>
            </a:br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98897-FD26-510B-1A5D-2409CA054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9" y="981939"/>
            <a:ext cx="3994432" cy="2665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5ACD2-EFC1-A85B-8E5C-AF47D27D238D}"/>
              </a:ext>
            </a:extLst>
          </p:cNvPr>
          <p:cNvSpPr txBox="1"/>
          <p:nvPr/>
        </p:nvSpPr>
        <p:spPr>
          <a:xfrm>
            <a:off x="4432852" y="1421152"/>
            <a:ext cx="4572000" cy="2793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research and reports 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issue you are trying to fix or improve and get ideas from them.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these by: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Searching the internet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Asking someone doing research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Asking an organizational partner like a university</a:t>
            </a:r>
          </a:p>
          <a:p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Be sure to 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check the source 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of the reports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they sincere and trying to </a:t>
            </a:r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well gathered knowledge?  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Or are they writing the report 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for other purposes like selling something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?</a:t>
            </a:r>
            <a:endParaRPr lang="en-US" sz="1350">
              <a:latin typeface="Arial"/>
              <a:ea typeface="Calibri" panose="020F0502020204030204" pitchFamily="34" charset="0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1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59F3F-4300-564B-1D5A-A7F0F11FDF5A}"/>
              </a:ext>
            </a:extLst>
          </p:cNvPr>
          <p:cNvSpPr txBox="1"/>
          <p:nvPr/>
        </p:nvSpPr>
        <p:spPr>
          <a:xfrm>
            <a:off x="4979504" y="582374"/>
            <a:ext cx="268535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u="sng"/>
              <a:t>Get Ideas from CHWs!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8AE3E-369A-73F0-D6E6-494B5A5EC618}"/>
              </a:ext>
            </a:extLst>
          </p:cNvPr>
          <p:cNvSpPr txBox="1"/>
          <p:nvPr/>
        </p:nvSpPr>
        <p:spPr>
          <a:xfrm>
            <a:off x="479356" y="360775"/>
            <a:ext cx="457200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5">
              <a:lnSpc>
                <a:spcPct val="90000"/>
              </a:lnSpc>
              <a:spcAft>
                <a:spcPts val="375"/>
              </a:spcAft>
            </a:pPr>
            <a:r>
              <a:rPr lang="en-US" sz="1350" b="1" dirty="0"/>
              <a:t>Step 4. Generate ideas for changes to test</a:t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D71A6D01-FFE4-E168-7930-B0DD23E5F232}"/>
              </a:ext>
            </a:extLst>
          </p:cNvPr>
          <p:cNvSpPr/>
          <p:nvPr/>
        </p:nvSpPr>
        <p:spPr>
          <a:xfrm>
            <a:off x="4979504" y="1160869"/>
            <a:ext cx="4032984" cy="309555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078"/>
              </a:lnSpc>
            </a:pPr>
            <a:r>
              <a:rPr lang="en-US" sz="1299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your own ideas with your organization or practice.</a:t>
            </a:r>
          </a:p>
          <a:p>
            <a:pPr>
              <a:lnSpc>
                <a:spcPts val="2078"/>
              </a:lnSpc>
            </a:pPr>
            <a:endParaRPr lang="en-US" sz="1299" kern="0" spc="-26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078"/>
              </a:lnSpc>
            </a:pPr>
            <a:r>
              <a:rPr lang="en-US" sz="1299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CHWs have:</a:t>
            </a:r>
          </a:p>
          <a:p>
            <a:pPr marL="213995" indent="-213995">
              <a:lnSpc>
                <a:spcPts val="2078"/>
              </a:lnSpc>
              <a:buFont typeface="Arial" panose="020B0604020202020204" pitchFamily="34" charset="0"/>
              <a:buChar char="•"/>
            </a:pPr>
            <a:r>
              <a:rPr lang="en-US" sz="1299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deep understanding of the patients and their experiences with health and your organization</a:t>
            </a:r>
          </a:p>
          <a:p>
            <a:pPr marL="213995" indent="-213995">
              <a:lnSpc>
                <a:spcPts val="2078"/>
              </a:lnSpc>
              <a:buFont typeface="Arial" panose="020B0604020202020204" pitchFamily="34" charset="0"/>
              <a:buChar char="•"/>
            </a:pPr>
            <a:r>
              <a:rPr lang="en-US" sz="1299" kern="0" spc="-26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Their own experience</a:t>
            </a:r>
          </a:p>
          <a:p>
            <a:pPr marL="213995" indent="-213995">
              <a:lnSpc>
                <a:spcPts val="2078"/>
              </a:lnSpc>
              <a:buFont typeface="Arial" panose="020B0604020202020204" pitchFamily="34" charset="0"/>
              <a:buChar char="•"/>
            </a:pPr>
            <a:r>
              <a:rPr lang="en-US" sz="1250" kern="0" spc="-26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A deep understanding of the community’s needs, strengths and preferences</a:t>
            </a:r>
          </a:p>
          <a:p>
            <a:pPr marL="213995" indent="-213995">
              <a:lnSpc>
                <a:spcPts val="2078"/>
              </a:lnSpc>
              <a:buFont typeface="Arial" panose="020B0604020202020204" pitchFamily="34" charset="0"/>
              <a:buChar char="•"/>
            </a:pPr>
            <a:r>
              <a:rPr lang="en-US" sz="1250" kern="0" spc="-26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Can come up </a:t>
            </a:r>
            <a:r>
              <a:rPr lang="en-US" sz="1250" b="1" kern="0" spc="-26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with great and creative solutions no one else would think of!</a:t>
            </a:r>
            <a:endParaRPr lang="en-US"/>
          </a:p>
          <a:p>
            <a:pPr>
              <a:lnSpc>
                <a:spcPts val="2078"/>
              </a:lnSpc>
            </a:pPr>
            <a:endParaRPr lang="en-US" sz="1299" kern="0" spc="-26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EDB8C262-1E72-6C3B-598C-8581C2A6B8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24" y="1075350"/>
            <a:ext cx="4643338" cy="3095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722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8FCBCA-4340-803D-3DB8-C9AF9ADFD96A}"/>
              </a:ext>
            </a:extLst>
          </p:cNvPr>
          <p:cNvSpPr txBox="1"/>
          <p:nvPr/>
        </p:nvSpPr>
        <p:spPr>
          <a:xfrm>
            <a:off x="4194314" y="1542186"/>
            <a:ext cx="4572000" cy="10643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Only 1 out of 10 of their patients with diabetes is getting their annual eye exam.  </a:t>
            </a: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Clinicians and staff at the practice, including Nancy, are very worried about this.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C8B62-BE7D-2F20-06C2-E3C185C2D906}"/>
              </a:ext>
            </a:extLst>
          </p:cNvPr>
          <p:cNvSpPr txBox="1"/>
          <p:nvPr/>
        </p:nvSpPr>
        <p:spPr>
          <a:xfrm>
            <a:off x="156720" y="589289"/>
            <a:ext cx="8928342" cy="3231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500" b="1"/>
              <a:t>CHW Nancy’s Idea to Increase the Number of Patients with Diabetes Who Get Annual Eye Exams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3ED0F-5B61-7305-652E-6B64BA2C89AA}"/>
              </a:ext>
            </a:extLst>
          </p:cNvPr>
          <p:cNvSpPr txBox="1"/>
          <p:nvPr/>
        </p:nvSpPr>
        <p:spPr>
          <a:xfrm>
            <a:off x="6057448" y="2640104"/>
            <a:ext cx="6463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/>
              <a:t>1:10</a:t>
            </a:r>
          </a:p>
        </p:txBody>
      </p:sp>
      <p:pic>
        <p:nvPicPr>
          <p:cNvPr id="2052" name="Picture 4" descr="Animosa brings its support to the Colombian people. Find out why">
            <a:extLst>
              <a:ext uri="{FF2B5EF4-FFF2-40B4-BE49-F238E27FC236}">
                <a16:creationId xmlns:a16="http://schemas.microsoft.com/office/drawing/2014/main" id="{910FDF96-E1B4-7DB4-3597-E7122718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489" y="3039753"/>
            <a:ext cx="4057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getting her eyes examined&#10;&#10;Description automatically generated">
            <a:extLst>
              <a:ext uri="{FF2B5EF4-FFF2-40B4-BE49-F238E27FC236}">
                <a16:creationId xmlns:a16="http://schemas.microsoft.com/office/drawing/2014/main" id="{5BD73A03-9377-C6D5-0A59-7435B0624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20" y="1542186"/>
            <a:ext cx="3953896" cy="2637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4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C9D4A-86AB-B286-0EA1-2FCBAFD9AE9F}"/>
              </a:ext>
            </a:extLst>
          </p:cNvPr>
          <p:cNvSpPr txBox="1"/>
          <p:nvPr/>
        </p:nvSpPr>
        <p:spPr>
          <a:xfrm>
            <a:off x="72598" y="304736"/>
            <a:ext cx="5104654" cy="1355479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75"/>
              </a:spcAft>
            </a:pPr>
            <a:r>
              <a:rPr lang="en-US" sz="2550" b="1">
                <a:latin typeface="+mj-lt"/>
                <a:ea typeface="+mj-ea"/>
                <a:cs typeface="+mj-cs"/>
              </a:rPr>
              <a:t>CHWs are Powerful QI Partners!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AEC51-664A-4050-905E-5BCA9F0552AC}"/>
              </a:ext>
            </a:extLst>
          </p:cNvPr>
          <p:cNvSpPr txBox="1"/>
          <p:nvPr/>
        </p:nvSpPr>
        <p:spPr>
          <a:xfrm>
            <a:off x="628650" y="1749973"/>
            <a:ext cx="3464716" cy="2882750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/>
          <a:p>
            <a:pPr marL="328610" indent="-257175">
              <a:lnSpc>
                <a:spcPct val="90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500"/>
              <a:t>They can </a:t>
            </a:r>
            <a:r>
              <a:rPr lang="en-US" sz="1500" u="sng"/>
              <a:t>share stories they hear from patients</a:t>
            </a:r>
            <a:br>
              <a:rPr lang="en-US" sz="1500"/>
            </a:br>
            <a:endParaRPr lang="en-US" sz="1500"/>
          </a:p>
          <a:p>
            <a:pPr marL="328610" indent="-257175">
              <a:lnSpc>
                <a:spcPct val="90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500"/>
              <a:t>They can share their </a:t>
            </a:r>
            <a:r>
              <a:rPr lang="en-US" sz="1500" u="sng"/>
              <a:t>own lived experiences</a:t>
            </a:r>
            <a:br>
              <a:rPr lang="en-US" sz="1500"/>
            </a:br>
            <a:endParaRPr lang="en-US" sz="1500"/>
          </a:p>
          <a:p>
            <a:pPr marL="328610" indent="-257175">
              <a:lnSpc>
                <a:spcPct val="90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500"/>
              <a:t>They can </a:t>
            </a:r>
            <a:r>
              <a:rPr lang="en-US" sz="1500" u="sng"/>
              <a:t>share their expertise and knowledge of the community</a:t>
            </a:r>
            <a:endParaRPr lang="en-US" sz="1500"/>
          </a:p>
        </p:txBody>
      </p:sp>
      <p:pic>
        <p:nvPicPr>
          <p:cNvPr id="7" name="Picture 6" descr="A person sitting in a chair talking to a person&#10;&#10;Description automatically generated">
            <a:extLst>
              <a:ext uri="{FF2B5EF4-FFF2-40B4-BE49-F238E27FC236}">
                <a16:creationId xmlns:a16="http://schemas.microsoft.com/office/drawing/2014/main" id="{63C2BD72-AE34-D83A-0E38-2027EBF21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71912" y="6"/>
            <a:ext cx="4472089" cy="514349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05B158C-71A1-B6D0-3C5D-BDAA69815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827" y="4607670"/>
            <a:ext cx="640937" cy="3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6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1F8A04-B4AC-4384-CCCC-89D5B70E9F9D}"/>
              </a:ext>
            </a:extLst>
          </p:cNvPr>
          <p:cNvSpPr txBox="1"/>
          <p:nvPr/>
        </p:nvSpPr>
        <p:spPr>
          <a:xfrm>
            <a:off x="4204253" y="1121976"/>
            <a:ext cx="4572000" cy="28751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CHW Nancy knows the reason patients are not getting exams is because they say they “see just fine.”</a:t>
            </a:r>
            <a:endParaRPr lang="en-US" sz="1350">
              <a:solidFill>
                <a:srgbClr val="0F0F0F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>
              <a:spcBef>
                <a:spcPts val="1125"/>
              </a:spcBef>
            </a:pP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tells suggests to her medical director that clinicians tell patients a story that will help them understand why it is important.</a:t>
            </a:r>
          </a:p>
          <a:p>
            <a:pPr>
              <a:spcBef>
                <a:spcPts val="1125"/>
              </a:spcBef>
            </a:pP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writes a script with pictures of the story she suggests and gives it to her medical director.</a:t>
            </a:r>
          </a:p>
          <a:p>
            <a:pPr>
              <a:spcBef>
                <a:spcPts val="1125"/>
              </a:spcBef>
            </a:pP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17B1C-AE95-8092-C018-E844B5484F04}"/>
              </a:ext>
            </a:extLst>
          </p:cNvPr>
          <p:cNvSpPr txBox="1"/>
          <p:nvPr/>
        </p:nvSpPr>
        <p:spPr>
          <a:xfrm>
            <a:off x="1321850" y="262932"/>
            <a:ext cx="60067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CHW Nancy’s script to increase number of patients getting eye exams*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A74E0-7B0B-2B5D-07C3-29C5522EED6C}"/>
              </a:ext>
            </a:extLst>
          </p:cNvPr>
          <p:cNvSpPr txBox="1"/>
          <p:nvPr/>
        </p:nvSpPr>
        <p:spPr>
          <a:xfrm>
            <a:off x="278296" y="4701134"/>
            <a:ext cx="72456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*Idea and script created by the Promotores from Latino Health Access in Santa Ana CA.</a:t>
            </a:r>
          </a:p>
        </p:txBody>
      </p:sp>
      <p:pic>
        <p:nvPicPr>
          <p:cNvPr id="8" name="Picture 7" descr="A screenshot of a medical exam&#10;&#10;Description automatically generated">
            <a:extLst>
              <a:ext uri="{FF2B5EF4-FFF2-40B4-BE49-F238E27FC236}">
                <a16:creationId xmlns:a16="http://schemas.microsoft.com/office/drawing/2014/main" id="{F39BC3A0-0D71-80F9-B4FC-2C9F958D7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05" y="702087"/>
            <a:ext cx="3059020" cy="3859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697707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DC094-B86F-D0D1-A424-C3B1466A1AC4}"/>
              </a:ext>
            </a:extLst>
          </p:cNvPr>
          <p:cNvSpPr txBox="1"/>
          <p:nvPr/>
        </p:nvSpPr>
        <p:spPr>
          <a:xfrm>
            <a:off x="567866" y="392948"/>
            <a:ext cx="44390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An Introduction to Brainstorming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2405-E619-5061-149C-CCD74FC2C13B}"/>
              </a:ext>
            </a:extLst>
          </p:cNvPr>
          <p:cNvSpPr txBox="1"/>
          <p:nvPr/>
        </p:nvSpPr>
        <p:spPr>
          <a:xfrm>
            <a:off x="5434230" y="691747"/>
            <a:ext cx="3359426" cy="856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Brainstorming is fun and simple.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You can brainstorm by yourself, with one other person, or with a group.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B0039-9B2B-590A-C13A-940E3E346CB2}"/>
              </a:ext>
            </a:extLst>
          </p:cNvPr>
          <p:cNvSpPr txBox="1"/>
          <p:nvPr/>
        </p:nvSpPr>
        <p:spPr>
          <a:xfrm>
            <a:off x="5216708" y="1685828"/>
            <a:ext cx="36471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/>
              <a:t>Rules for a Formal Brainstorming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C9BD4-029B-E526-36FC-4C5A4B130619}"/>
              </a:ext>
            </a:extLst>
          </p:cNvPr>
          <p:cNvSpPr txBox="1"/>
          <p:nvPr/>
        </p:nvSpPr>
        <p:spPr>
          <a:xfrm>
            <a:off x="5216708" y="2098320"/>
            <a:ext cx="3794471" cy="23852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No criticism or correction of any idea- T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HIS IS THE MOST IMPORTANT RULE!</a:t>
            </a:r>
            <a:br>
              <a:rPr lang="en-US" sz="135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Come up with </a:t>
            </a: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as many ideas as possible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 Quantity over quality. </a:t>
            </a:r>
            <a:br>
              <a:rPr lang="en-US" sz="135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on and add to each other’s ideas.  </a:t>
            </a: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can do that AND…..”</a:t>
            </a:r>
            <a:endParaRPr lang="en-US" sz="135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wild ideas. Be creative!</a:t>
            </a:r>
          </a:p>
        </p:txBody>
      </p:sp>
      <p:pic>
        <p:nvPicPr>
          <p:cNvPr id="8" name="Picture 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D04C0D8-F16B-5BE9-AA47-CE6EDB666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40" y="1212843"/>
            <a:ext cx="4793283" cy="3195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95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DC094-B86F-D0D1-A424-C3B1466A1AC4}"/>
              </a:ext>
            </a:extLst>
          </p:cNvPr>
          <p:cNvSpPr txBox="1"/>
          <p:nvPr/>
        </p:nvSpPr>
        <p:spPr>
          <a:xfrm>
            <a:off x="450247" y="245977"/>
            <a:ext cx="5740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Steps for holding a Brainstorming Session!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67D19-46C3-DEA9-A458-62ACDA0BF9CA}"/>
              </a:ext>
            </a:extLst>
          </p:cNvPr>
          <p:cNvSpPr txBox="1"/>
          <p:nvPr/>
        </p:nvSpPr>
        <p:spPr>
          <a:xfrm>
            <a:off x="450247" y="951586"/>
            <a:ext cx="4207376" cy="34983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arenR"/>
            </a:pP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Identify the facilitator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for the session (you?) </a:t>
            </a: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arenR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Set aside </a:t>
            </a: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30 minutes to an hour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.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arenR"/>
            </a:pP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Write the rules for brainstorming on the board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and teach them to the group. Remind the group of rules if they break them.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arenR"/>
            </a:pP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Write people’s ideas down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 on board/paper using </a:t>
            </a: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exactly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 the same words they use. Do not edit or change what they say.  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endParaRPr lang="en-US" sz="1350" b="1" u="sng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After the session is over, schedule a follow-up meeting to review each of the ideas with the group and select ones to test. NEVER DO THIS DURING THE ACTUAL BRAINSTORMING SESSION</a:t>
            </a:r>
            <a:endParaRPr lang="en-US" sz="1350"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7" name="Picture 6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8230E70A-7B7C-EEC0-2726-7C35FD27F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623" y="894464"/>
            <a:ext cx="4365796" cy="291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82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3B0039-9B2B-590A-C13A-940E3E346CB2}"/>
              </a:ext>
            </a:extLst>
          </p:cNvPr>
          <p:cNvSpPr txBox="1"/>
          <p:nvPr/>
        </p:nvSpPr>
        <p:spPr>
          <a:xfrm>
            <a:off x="2517591" y="509611"/>
            <a:ext cx="41088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/>
              <a:t>Rules for Successful Brainstorming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C9BD4-029B-E526-36FC-4C5A4B130619}"/>
              </a:ext>
            </a:extLst>
          </p:cNvPr>
          <p:cNvSpPr txBox="1"/>
          <p:nvPr/>
        </p:nvSpPr>
        <p:spPr>
          <a:xfrm>
            <a:off x="1422388" y="1145120"/>
            <a:ext cx="5932568" cy="34265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No criticism or correction of any </a:t>
            </a:r>
            <a:r>
              <a:rPr lang="en-US" b="1" u="sng" err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idea.</a:t>
            </a:r>
            <a:r>
              <a:rPr lang="en-US" err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THIS</a:t>
            </a:r>
            <a:r>
              <a:rPr lang="en-US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 IS THE MOST IMPORTANT RULE.</a:t>
            </a:r>
            <a:b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Come up with </a:t>
            </a:r>
            <a:r>
              <a:rPr lang="en-US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as many ideas as possible</a:t>
            </a:r>
            <a:r>
              <a:rPr lang="en-US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r>
              <a:rPr lang="en-US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 Quantity over quality. </a:t>
            </a:r>
            <a:b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on and add to each other’s ideas</a:t>
            </a:r>
            <a:r>
              <a:rPr lang="en-US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can do that AND…..”</a:t>
            </a: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endParaRPr lang="en-US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wild ideas.</a:t>
            </a:r>
            <a:r>
              <a:rPr lang="en-US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creative!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074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a mountain in the background&#10;&#10;Description automatically generated">
            <a:extLst>
              <a:ext uri="{FF2B5EF4-FFF2-40B4-BE49-F238E27FC236}">
                <a16:creationId xmlns:a16="http://schemas.microsoft.com/office/drawing/2014/main" id="{6182D7BB-585C-A520-243A-A11BECCA8A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6"/>
            <a:ext cx="9144000" cy="5138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810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64D0E1-E2B2-2162-DEC1-09369A3AA167}"/>
              </a:ext>
            </a:extLst>
          </p:cNvPr>
          <p:cNvSpPr txBox="1"/>
          <p:nvPr/>
        </p:nvSpPr>
        <p:spPr>
          <a:xfrm>
            <a:off x="4439614" y="964646"/>
            <a:ext cx="4636211" cy="3831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13995" indent="-213995">
              <a:buFont typeface="Wingdings" pitchFamily="2" charset="2"/>
              <a:buChar char="Ø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Make a list of all the ideas being considered.</a:t>
            </a:r>
            <a:endParaRPr lang="en-US">
              <a:latin typeface="Arial"/>
              <a:cs typeface="Times New Roman"/>
            </a:endParaRP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buFont typeface="Wingdings" pitchFamily="2" charset="2"/>
              <a:buChar char="Ø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each one using questions like these: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this change address the root cause?</a:t>
            </a:r>
            <a:b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350" i="1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Is this change feasible (cost, time, effort, training)?</a:t>
            </a:r>
            <a:br>
              <a:rPr lang="en-US" sz="1350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350" i="1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it negatively impact staff morale?</a:t>
            </a:r>
            <a:b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350" i="1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it negatively impact patient experience? </a:t>
            </a:r>
            <a:b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350" i="1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it negatively impact quality of care?	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995" indent="-213995">
              <a:buFont typeface="Wingdings" pitchFamily="2" charset="2"/>
              <a:buChar char="Ø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and decide on the first one to test.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6BE2D-B988-EDF2-6459-F06BDE2235CA}"/>
              </a:ext>
            </a:extLst>
          </p:cNvPr>
          <p:cNvSpPr txBox="1"/>
          <p:nvPr/>
        </p:nvSpPr>
        <p:spPr>
          <a:xfrm>
            <a:off x="309584" y="405058"/>
            <a:ext cx="416293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/>
              <a:t>Select the Best Idea to 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08D9B-DDC4-C5BD-299B-92DA6265AFB0}"/>
              </a:ext>
            </a:extLst>
          </p:cNvPr>
          <p:cNvSpPr txBox="1"/>
          <p:nvPr/>
        </p:nvSpPr>
        <p:spPr>
          <a:xfrm>
            <a:off x="3100326" y="1812630"/>
            <a:ext cx="85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latin typeface="Bradley Hand" pitchFamily="2" charset="77"/>
              </a:rPr>
              <a:t>Have doctors use Nancy’s Sidewalk script</a:t>
            </a:r>
          </a:p>
        </p:txBody>
      </p:sp>
      <p:pic>
        <p:nvPicPr>
          <p:cNvPr id="4" name="Picture 3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AC9E762E-18DC-15CF-8339-66F7A8A528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70" y="1276213"/>
            <a:ext cx="3946963" cy="2734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448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8FE87B-3E59-EC0C-5522-78CE3386FBC3}"/>
              </a:ext>
            </a:extLst>
          </p:cNvPr>
          <p:cNvSpPr txBox="1"/>
          <p:nvPr/>
        </p:nvSpPr>
        <p:spPr>
          <a:xfrm>
            <a:off x="775253" y="327992"/>
            <a:ext cx="507497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Test the Idea to See if it Works: Small Tests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CE0CC-D425-634C-BE90-3406B0FECCFF}"/>
              </a:ext>
            </a:extLst>
          </p:cNvPr>
          <p:cNvSpPr txBox="1"/>
          <p:nvPr/>
        </p:nvSpPr>
        <p:spPr>
          <a:xfrm>
            <a:off x="4428818" y="1189503"/>
            <a:ext cx="4188840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To test our idea we start SMALL.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We use “small” tests of change. 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We test with only ONE OR TWO staff members, patients, doctors or customers.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it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adjustments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again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we are SURE it works. 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decide to try another idea on our list.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arge dog looking at a small dog&#10;&#10;Description automatically generated">
            <a:extLst>
              <a:ext uri="{FF2B5EF4-FFF2-40B4-BE49-F238E27FC236}">
                <a16:creationId xmlns:a16="http://schemas.microsoft.com/office/drawing/2014/main" id="{4D6D301C-6A66-AAD2-57F8-823C2CBEC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3" y="1001839"/>
            <a:ext cx="3549535" cy="3549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549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877D78-F163-13E3-0A3E-253E56B780AD}"/>
              </a:ext>
            </a:extLst>
          </p:cNvPr>
          <p:cNvSpPr txBox="1"/>
          <p:nvPr/>
        </p:nvSpPr>
        <p:spPr>
          <a:xfrm>
            <a:off x="2256803" y="100678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PDSAs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19872-BDC6-4E65-3E73-1D6B9CD3F661}"/>
              </a:ext>
            </a:extLst>
          </p:cNvPr>
          <p:cNvSpPr txBox="1"/>
          <p:nvPr/>
        </p:nvSpPr>
        <p:spPr>
          <a:xfrm>
            <a:off x="780404" y="1685230"/>
            <a:ext cx="3367006" cy="11310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QI VOCABULARY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In primary care practices, these small tests of a change 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Plan Do Study Act Cycles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or PDSAs.  </a:t>
            </a:r>
            <a:endParaRPr lang="en-US" sz="135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59C3E9-D02E-01C8-C4F0-C1B1022241FA}"/>
              </a:ext>
            </a:extLst>
          </p:cNvPr>
          <p:cNvSpPr/>
          <p:nvPr/>
        </p:nvSpPr>
        <p:spPr>
          <a:xfrm>
            <a:off x="6295545" y="1000340"/>
            <a:ext cx="868351" cy="5258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74974F-B041-3210-E6B0-D4BA0C1E118C}"/>
              </a:ext>
            </a:extLst>
          </p:cNvPr>
          <p:cNvSpPr/>
          <p:nvPr/>
        </p:nvSpPr>
        <p:spPr>
          <a:xfrm>
            <a:off x="4790184" y="1711188"/>
            <a:ext cx="868351" cy="5258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9B9A5B-1876-9BC3-E5BB-52B6D81A3227}"/>
              </a:ext>
            </a:extLst>
          </p:cNvPr>
          <p:cNvSpPr/>
          <p:nvPr/>
        </p:nvSpPr>
        <p:spPr>
          <a:xfrm>
            <a:off x="6295544" y="2752365"/>
            <a:ext cx="868351" cy="5258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6071F2-F8DE-6052-3D68-87C8DC88C874}"/>
              </a:ext>
            </a:extLst>
          </p:cNvPr>
          <p:cNvSpPr/>
          <p:nvPr/>
        </p:nvSpPr>
        <p:spPr>
          <a:xfrm>
            <a:off x="7745418" y="1698149"/>
            <a:ext cx="868351" cy="5258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40B9C-428E-6760-58F1-BC424B204E05}"/>
              </a:ext>
            </a:extLst>
          </p:cNvPr>
          <p:cNvSpPr txBox="1"/>
          <p:nvPr/>
        </p:nvSpPr>
        <p:spPr>
          <a:xfrm>
            <a:off x="6331810" y="1867709"/>
            <a:ext cx="106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PDSA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61FAB-B394-59DA-C24A-48C67D9A1243}"/>
              </a:ext>
            </a:extLst>
          </p:cNvPr>
          <p:cNvSpPr txBox="1"/>
          <p:nvPr/>
        </p:nvSpPr>
        <p:spPr>
          <a:xfrm>
            <a:off x="6407376" y="1069957"/>
            <a:ext cx="6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AD2DC-F4D2-E5D4-C721-DABEC9582591}"/>
              </a:ext>
            </a:extLst>
          </p:cNvPr>
          <p:cNvSpPr txBox="1"/>
          <p:nvPr/>
        </p:nvSpPr>
        <p:spPr>
          <a:xfrm>
            <a:off x="4834874" y="1776410"/>
            <a:ext cx="77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2ACC8-576A-D75D-782B-1969848C3E48}"/>
              </a:ext>
            </a:extLst>
          </p:cNvPr>
          <p:cNvSpPr txBox="1"/>
          <p:nvPr/>
        </p:nvSpPr>
        <p:spPr>
          <a:xfrm>
            <a:off x="6491265" y="2802581"/>
            <a:ext cx="6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1BB6C-9E12-A0D5-A4B6-EB3DDBCA205A}"/>
              </a:ext>
            </a:extLst>
          </p:cNvPr>
          <p:cNvSpPr txBox="1"/>
          <p:nvPr/>
        </p:nvSpPr>
        <p:spPr>
          <a:xfrm>
            <a:off x="7901774" y="1776410"/>
            <a:ext cx="6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33FC5302-30BB-B2D4-79D2-9ED71842942B}"/>
              </a:ext>
            </a:extLst>
          </p:cNvPr>
          <p:cNvSpPr/>
          <p:nvPr/>
        </p:nvSpPr>
        <p:spPr>
          <a:xfrm rot="3541499">
            <a:off x="5674654" y="919891"/>
            <a:ext cx="231396" cy="91245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B9CD2750-486E-7785-01CD-0419B119BCC0}"/>
              </a:ext>
            </a:extLst>
          </p:cNvPr>
          <p:cNvSpPr/>
          <p:nvPr/>
        </p:nvSpPr>
        <p:spPr>
          <a:xfrm rot="18465536">
            <a:off x="5647897" y="2194352"/>
            <a:ext cx="231396" cy="102864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0E28CF45-D73C-43B6-4C0C-D4B523AAFF8A}"/>
              </a:ext>
            </a:extLst>
          </p:cNvPr>
          <p:cNvSpPr/>
          <p:nvPr/>
        </p:nvSpPr>
        <p:spPr>
          <a:xfrm rot="13887178">
            <a:off x="7622796" y="2144729"/>
            <a:ext cx="231396" cy="110688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897BB41-3ACA-A143-BDDB-A3E8FB2B64B6}"/>
              </a:ext>
            </a:extLst>
          </p:cNvPr>
          <p:cNvSpPr/>
          <p:nvPr/>
        </p:nvSpPr>
        <p:spPr>
          <a:xfrm rot="7299885">
            <a:off x="7499392" y="949050"/>
            <a:ext cx="195343" cy="89974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514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tor talking to a patient&#10;&#10;Description automatically generated">
            <a:extLst>
              <a:ext uri="{FF2B5EF4-FFF2-40B4-BE49-F238E27FC236}">
                <a16:creationId xmlns:a16="http://schemas.microsoft.com/office/drawing/2014/main" id="{EDF72284-1A27-928C-8194-719D50290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63" y="1268787"/>
            <a:ext cx="4769942" cy="3181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3B1FE2-5CE3-C793-FA9C-6A9298CC2F82}"/>
              </a:ext>
            </a:extLst>
          </p:cNvPr>
          <p:cNvSpPr txBox="1"/>
          <p:nvPr/>
        </p:nvSpPr>
        <p:spPr>
          <a:xfrm>
            <a:off x="354163" y="346703"/>
            <a:ext cx="73089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The Team Does a Fist Small Test: Dr. Hernandez with Three of His Patients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663A4-9996-5C5F-3E8F-B282A111DF9B}"/>
              </a:ext>
            </a:extLst>
          </p:cNvPr>
          <p:cNvSpPr txBox="1"/>
          <p:nvPr/>
        </p:nvSpPr>
        <p:spPr>
          <a:xfrm>
            <a:off x="5319365" y="1186755"/>
            <a:ext cx="3677479" cy="2793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Dr. Hernandez uses the sidewalk story with three of his patients.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He and the team studied what happened.</a:t>
            </a:r>
          </a:p>
          <a:p>
            <a:endParaRPr lang="en-US" sz="1350">
              <a:solidFill>
                <a:srgbClr val="0F0F0F"/>
              </a:solidFill>
              <a:latin typeface="Arial"/>
              <a:ea typeface="Times New Roman" panose="02020603050405020304" pitchFamily="18" charset="0"/>
              <a:cs typeface="Times New Roman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Patients:  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Like the story.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Understand why eye exams are important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Plan to schedule an eye exam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Hernandez: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Learned it takes too much time during the patient visit</a:t>
            </a:r>
            <a:endParaRPr lang="en-US" sz="1350">
              <a:latin typeface="Arial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652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EEB16-57C2-9843-3099-38F3EA4D1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4" y="1176712"/>
            <a:ext cx="4355348" cy="2904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8997E-F328-0D49-37F5-024459A9D864}"/>
              </a:ext>
            </a:extLst>
          </p:cNvPr>
          <p:cNvSpPr txBox="1"/>
          <p:nvPr/>
        </p:nvSpPr>
        <p:spPr>
          <a:xfrm>
            <a:off x="4870176" y="1176712"/>
            <a:ext cx="4005470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Based on this learning, the team makes adjustments to the change.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>
                <a:latin typeface="Calibri"/>
                <a:ea typeface="Calibri"/>
                <a:cs typeface="Times New Roman"/>
              </a:rPr>
              <a:t>They decide to have CHWs share the sidewalk story when they meet with patients.</a:t>
            </a:r>
          </a:p>
          <a:p>
            <a:endParaRPr lang="en-US" sz="1350">
              <a:solidFill>
                <a:srgbClr val="0F0F0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Nancy uses it with </a:t>
            </a:r>
            <a:r>
              <a:rPr lang="en-US" sz="135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five 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of her patients.  </a:t>
            </a: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team studies it and learns it is: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Found it easy for Nancy to fit into her visits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Patients want a list of places to get an eye exam</a:t>
            </a:r>
            <a:endParaRPr lang="en-US" sz="1350">
              <a:latin typeface="Arial"/>
              <a:ea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8FED9-10B9-EA75-B2FA-8F81B89CA75F}"/>
              </a:ext>
            </a:extLst>
          </p:cNvPr>
          <p:cNvSpPr txBox="1"/>
          <p:nvPr/>
        </p:nvSpPr>
        <p:spPr>
          <a:xfrm>
            <a:off x="268355" y="346069"/>
            <a:ext cx="806063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/>
              <a:t>The Team Does a Second Small Test: CHW Nancy and Five of Her Patients</a:t>
            </a:r>
          </a:p>
        </p:txBody>
      </p:sp>
    </p:spTree>
    <p:extLst>
      <p:ext uri="{BB962C8B-B14F-4D97-AF65-F5344CB8AC3E}">
        <p14:creationId xmlns:p14="http://schemas.microsoft.com/office/powerpoint/2010/main" val="267006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8519-E3F7-BF5B-C7C0-FA83F747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1A0A-7067-037E-A5B7-76C62DC59E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Describe ways CHWs can help the practices where they work with QI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04270-48FF-6B45-71B1-5F4F7A4A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7" y="790399"/>
            <a:ext cx="7775110" cy="476092"/>
          </a:xfrm>
        </p:spPr>
        <p:txBody>
          <a:bodyPr/>
          <a:lstStyle/>
          <a:p>
            <a:pPr>
              <a:lnSpc>
                <a:spcPts val="4059"/>
              </a:lnSpc>
            </a:pPr>
            <a:r>
              <a:rPr lang="en-US"/>
              <a:t>Review Learning Objective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DC60C-37AE-CBB3-79E1-4FAF1EE7FA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Create a process map to use in QI work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3D993-A92D-BF6F-37CE-19E68D1F94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Identify a quality issue and create an improvement goal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809727-621F-5C37-F921-646F7E09CC1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Use the QI journey map to describe the QI process from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2559040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C8FED9-10B9-EA75-B2FA-8F81B89CA75F}"/>
              </a:ext>
            </a:extLst>
          </p:cNvPr>
          <p:cNvSpPr txBox="1"/>
          <p:nvPr/>
        </p:nvSpPr>
        <p:spPr>
          <a:xfrm>
            <a:off x="430036" y="249370"/>
            <a:ext cx="80082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/>
              <a:t>The team does a 3rd SMALL test: 3 CHWs with 20 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D3860-FDEF-666A-2312-9DF5C2E2371D}"/>
              </a:ext>
            </a:extLst>
          </p:cNvPr>
          <p:cNvSpPr txBox="1"/>
          <p:nvPr/>
        </p:nvSpPr>
        <p:spPr>
          <a:xfrm>
            <a:off x="4755874" y="1048257"/>
            <a:ext cx="3846443" cy="15465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CHW Nancy:</a:t>
            </a:r>
          </a:p>
          <a:p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Found it easy to fit into her visit with the patients</a:t>
            </a:r>
          </a:p>
          <a:p>
            <a:pPr>
              <a:tabLst>
                <a:tab pos="342900" algn="l"/>
              </a:tabLst>
            </a:pP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Patients would like a list of places to go to for an eye exam</a:t>
            </a:r>
            <a:endParaRPr lang="en-US" sz="1350"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D2030F-0588-5A72-31D8-33B37E2E10F4}"/>
              </a:ext>
            </a:extLst>
          </p:cNvPr>
          <p:cNvSpPr txBox="1"/>
          <p:nvPr/>
        </p:nvSpPr>
        <p:spPr>
          <a:xfrm>
            <a:off x="4870174" y="2779499"/>
            <a:ext cx="3260035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/>
              <a:t>The team runs a third small test:</a:t>
            </a:r>
          </a:p>
          <a:p>
            <a:endParaRPr lang="en-US" sz="135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/>
              <a:t>All three CHWs at the practice tell the story to their next 20 patients</a:t>
            </a:r>
            <a:endParaRPr lang="en-US" sz="1350">
              <a:cs typeface="Arial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/>
              <a:t>Include a referral list for eye exams to give patients</a:t>
            </a:r>
            <a:endParaRPr lang="en-US" sz="1350">
              <a:cs typeface="Arial"/>
            </a:endParaRPr>
          </a:p>
        </p:txBody>
      </p:sp>
      <p:pic>
        <p:nvPicPr>
          <p:cNvPr id="3" name="Picture 2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CFD103C1-B64B-C29F-E14A-A98680779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59" y="1177490"/>
            <a:ext cx="4071868" cy="27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1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a picture of people&#10;&#10;Description automatically generated">
            <a:extLst>
              <a:ext uri="{FF2B5EF4-FFF2-40B4-BE49-F238E27FC236}">
                <a16:creationId xmlns:a16="http://schemas.microsoft.com/office/drawing/2014/main" id="{452BFC36-9231-104F-159B-4F70CEF7E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6"/>
            <a:ext cx="9143999" cy="51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3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241D8978-2B4A-73DC-B87C-8FED76F39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65"/>
            <a:ext cx="5648706" cy="5144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DCD87-4967-E0D1-8CAF-AD01B9BE4AEB}"/>
              </a:ext>
            </a:extLst>
          </p:cNvPr>
          <p:cNvSpPr txBox="1"/>
          <p:nvPr/>
        </p:nvSpPr>
        <p:spPr>
          <a:xfrm>
            <a:off x="5855448" y="325090"/>
            <a:ext cx="2994054" cy="14249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00" b="1">
                <a:latin typeface="+mj-lt"/>
                <a:ea typeface="+mj-ea"/>
                <a:cs typeface="+mj-cs"/>
              </a:rPr>
              <a:t>Implement the Solution </a:t>
            </a:r>
            <a:endParaRPr lang="en-US" sz="3000" b="1">
              <a:latin typeface="+mj-lt"/>
              <a:ea typeface="+mj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12F7E-75AE-9AB4-CA1F-2DB5998732C2}"/>
              </a:ext>
            </a:extLst>
          </p:cNvPr>
          <p:cNvSpPr txBox="1"/>
          <p:nvPr/>
        </p:nvSpPr>
        <p:spPr>
          <a:xfrm>
            <a:off x="5945311" y="1750024"/>
            <a:ext cx="3246815" cy="28070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125"/>
              </a:spcBef>
            </a:pPr>
            <a:r>
              <a:rPr lang="en-US" sz="1500"/>
              <a:t>Implementing the new solution means getting everyone in the organization to start doing something new.</a:t>
            </a:r>
          </a:p>
          <a:p>
            <a:pPr>
              <a:lnSpc>
                <a:spcPct val="90000"/>
              </a:lnSpc>
              <a:spcBef>
                <a:spcPts val="1125"/>
              </a:spcBef>
            </a:pPr>
            <a:r>
              <a:rPr lang="en-US" sz="1500"/>
              <a:t>There are several things you can use to help people implement a new process or solution. You can use: </a:t>
            </a:r>
            <a:br>
              <a:rPr lang="en-US" sz="1500"/>
            </a:br>
            <a:endParaRPr lang="en-US" sz="1500"/>
          </a:p>
          <a:p>
            <a:pPr marL="257175" indent="-171450">
              <a:lnSpc>
                <a:spcPct val="90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500"/>
              <a:t>Training &amp; job aids</a:t>
            </a:r>
            <a:endParaRPr lang="en-US" sz="1500">
              <a:cs typeface="Arial"/>
            </a:endParaRPr>
          </a:p>
          <a:p>
            <a:pPr marL="257175" indent="-171450">
              <a:lnSpc>
                <a:spcPct val="90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500"/>
              <a:t>Reminders </a:t>
            </a:r>
            <a:endParaRPr lang="en-US" sz="1500">
              <a:cs typeface="Arial"/>
            </a:endParaRPr>
          </a:p>
          <a:p>
            <a:pPr marL="257175" indent="-171450">
              <a:lnSpc>
                <a:spcPct val="90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1500"/>
              <a:t>Feedback on people’s performance</a:t>
            </a:r>
          </a:p>
        </p:txBody>
      </p:sp>
    </p:spTree>
    <p:extLst>
      <p:ext uri="{BB962C8B-B14F-4D97-AF65-F5344CB8AC3E}">
        <p14:creationId xmlns:p14="http://schemas.microsoft.com/office/powerpoint/2010/main" val="2669471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4B24BC-9AE8-B087-B8CE-B4795D8E8106}"/>
              </a:ext>
            </a:extLst>
          </p:cNvPr>
          <p:cNvSpPr txBox="1"/>
          <p:nvPr/>
        </p:nvSpPr>
        <p:spPr>
          <a:xfrm>
            <a:off x="367748" y="407505"/>
            <a:ext cx="305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Training &amp; Job Aids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32396-8CDE-B987-CC93-A9ECD28E5F1E}"/>
              </a:ext>
            </a:extLst>
          </p:cNvPr>
          <p:cNvSpPr txBox="1"/>
          <p:nvPr/>
        </p:nvSpPr>
        <p:spPr>
          <a:xfrm>
            <a:off x="367748" y="969122"/>
            <a:ext cx="8679999" cy="1579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125"/>
              </a:spcAft>
            </a:pPr>
            <a:r>
              <a:rPr lang="en-US" sz="1200" b="1" u="sng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Training </a:t>
            </a:r>
            <a:r>
              <a:rPr lang="en-US" sz="120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can be done in groups or one-on-one or by video.  </a:t>
            </a:r>
            <a:endParaRPr lang="en-US" sz="120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en-US" sz="1200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aids </a:t>
            </a:r>
            <a:r>
              <a:rPr lang="en-US" sz="120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step-by-step instruction sheets that show a person how to do the new process. They might include:</a:t>
            </a:r>
          </a:p>
          <a:p>
            <a:pPr marL="213995" indent="-213995">
              <a:spcAft>
                <a:spcPts val="1125"/>
              </a:spcAft>
              <a:buFont typeface="Wingdings" pitchFamily="2" charset="2"/>
              <a:buChar char="ü"/>
            </a:pPr>
            <a:r>
              <a:rPr lang="en-US" sz="120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Pictures </a:t>
            </a:r>
            <a:endParaRPr lang="en-US" sz="120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spcAft>
                <a:spcPts val="1125"/>
              </a:spcAft>
              <a:buFont typeface="Wingdings" pitchFamily="2" charset="2"/>
              <a:buChar char="ü"/>
            </a:pPr>
            <a:r>
              <a:rPr lang="en-US" sz="120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Process maps (like the ones you learned about in Module 1) </a:t>
            </a:r>
            <a:endParaRPr lang="en-US" sz="120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spcAft>
                <a:spcPts val="1125"/>
              </a:spcAft>
              <a:buFont typeface="Wingdings" pitchFamily="2" charset="2"/>
              <a:buChar char="ü"/>
            </a:pPr>
            <a:r>
              <a:rPr lang="en-US" sz="120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Short descriptions</a:t>
            </a:r>
            <a:endParaRPr lang="en-US" sz="1200"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CE6F4-2837-D0A6-FCE8-8981191B1C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507" y="2594459"/>
            <a:ext cx="3486974" cy="2324649"/>
          </a:xfrm>
          <a:prstGeom prst="rect">
            <a:avLst/>
          </a:prstGeom>
        </p:spPr>
      </p:pic>
      <p:pic>
        <p:nvPicPr>
          <p:cNvPr id="10" name="Picture 9" descr="A poster of a card&#10;&#10;Description automatically generated with medium confidence">
            <a:extLst>
              <a:ext uri="{FF2B5EF4-FFF2-40B4-BE49-F238E27FC236}">
                <a16:creationId xmlns:a16="http://schemas.microsoft.com/office/drawing/2014/main" id="{37F2124A-2D89-0CB6-A98C-0058F6011D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50" y="2594459"/>
            <a:ext cx="2168472" cy="2379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814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post-it note with a push pin&#10;&#10;Description automatically generated">
            <a:extLst>
              <a:ext uri="{FF2B5EF4-FFF2-40B4-BE49-F238E27FC236}">
                <a16:creationId xmlns:a16="http://schemas.microsoft.com/office/drawing/2014/main" id="{AEDE7EA1-9388-97C4-5AD2-DAE53C3BC2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147" y="209223"/>
            <a:ext cx="2021241" cy="1970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4D62A-D980-C52F-3B57-427C44672A77}"/>
              </a:ext>
            </a:extLst>
          </p:cNvPr>
          <p:cNvSpPr txBox="1"/>
          <p:nvPr/>
        </p:nvSpPr>
        <p:spPr>
          <a:xfrm>
            <a:off x="379010" y="56880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Reminders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69273-271A-21BE-C1B4-CF4189D87BBC}"/>
              </a:ext>
            </a:extLst>
          </p:cNvPr>
          <p:cNvSpPr txBox="1"/>
          <p:nvPr/>
        </p:nvSpPr>
        <p:spPr>
          <a:xfrm>
            <a:off x="379009" y="1319484"/>
            <a:ext cx="3581099" cy="24596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125"/>
              </a:spcAft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Reminders help people remember to do the “new thing.”</a:t>
            </a:r>
            <a:endParaRPr lang="en-US" sz="135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Reminders can be:</a:t>
            </a:r>
          </a:p>
          <a:p>
            <a:pPr marL="213995" indent="-213995"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Posters on the wall, </a:t>
            </a: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Stickies on a desk</a:t>
            </a:r>
          </a:p>
          <a:p>
            <a:pPr marL="213995" indent="-213995"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Alerts that pop-up on a computer or EHR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D7B37-9015-4FD6-8804-CA44E0E32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449" y="1688453"/>
            <a:ext cx="2582889" cy="1721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80C9B-32BB-4E12-66C5-A12E55C0CAB3}"/>
              </a:ext>
            </a:extLst>
          </p:cNvPr>
          <p:cNvSpPr txBox="1"/>
          <p:nvPr/>
        </p:nvSpPr>
        <p:spPr>
          <a:xfrm>
            <a:off x="7062810" y="836681"/>
            <a:ext cx="1545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Bradley Hand" pitchFamily="2" charset="77"/>
              </a:rPr>
              <a:t>Sidewalk Story</a:t>
            </a:r>
          </a:p>
          <a:p>
            <a:r>
              <a:rPr lang="en-US" sz="1350">
                <a:latin typeface="Bradley Hand" pitchFamily="2" charset="77"/>
              </a:rPr>
              <a:t>Every patients w/ T2D</a:t>
            </a:r>
          </a:p>
        </p:txBody>
      </p:sp>
      <p:pic>
        <p:nvPicPr>
          <p:cNvPr id="10" name="Picture 9" descr="A white paper on a wall&#10;&#10;Description automatically generated">
            <a:extLst>
              <a:ext uri="{FF2B5EF4-FFF2-40B4-BE49-F238E27FC236}">
                <a16:creationId xmlns:a16="http://schemas.microsoft.com/office/drawing/2014/main" id="{9A0F8C7C-6423-2D9A-DDEC-C584EB133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011" y="2416629"/>
            <a:ext cx="2082630" cy="1987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F8D3F-B52F-591C-087C-FF4A6D4B060C}"/>
              </a:ext>
            </a:extLst>
          </p:cNvPr>
          <p:cNvSpPr txBox="1"/>
          <p:nvPr/>
        </p:nvSpPr>
        <p:spPr>
          <a:xfrm>
            <a:off x="7188302" y="2925052"/>
            <a:ext cx="111204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25">
                <a:latin typeface="Bradley Hand" pitchFamily="2" charset="77"/>
              </a:rPr>
              <a:t>HELP YOUR PATIENTS’ SAVE THEIR EYESIGHT! </a:t>
            </a:r>
          </a:p>
          <a:p>
            <a:pPr algn="ctr"/>
            <a:endParaRPr lang="en-US" sz="825">
              <a:latin typeface="Bradley Hand" pitchFamily="2" charset="77"/>
            </a:endParaRPr>
          </a:p>
          <a:p>
            <a:pPr algn="ctr"/>
            <a:r>
              <a:rPr lang="en-US" sz="825" b="1">
                <a:latin typeface="Bradley Hand" pitchFamily="2" charset="77"/>
              </a:rPr>
              <a:t>Sidewalk Story =</a:t>
            </a:r>
          </a:p>
          <a:p>
            <a:pPr algn="ctr"/>
            <a:r>
              <a:rPr lang="en-US" sz="825">
                <a:latin typeface="Bradley Hand" pitchFamily="2" charset="77"/>
              </a:rPr>
              <a:t>Every patient w/ T2D</a:t>
            </a:r>
          </a:p>
        </p:txBody>
      </p:sp>
    </p:spTree>
    <p:extLst>
      <p:ext uri="{BB962C8B-B14F-4D97-AF65-F5344CB8AC3E}">
        <p14:creationId xmlns:p14="http://schemas.microsoft.com/office/powerpoint/2010/main" val="3373949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4D62A-D980-C52F-3B57-427C44672A77}"/>
              </a:ext>
            </a:extLst>
          </p:cNvPr>
          <p:cNvSpPr txBox="1"/>
          <p:nvPr/>
        </p:nvSpPr>
        <p:spPr>
          <a:xfrm>
            <a:off x="617549" y="360080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69273-271A-21BE-C1B4-CF4189D87BBC}"/>
              </a:ext>
            </a:extLst>
          </p:cNvPr>
          <p:cNvSpPr txBox="1"/>
          <p:nvPr/>
        </p:nvSpPr>
        <p:spPr>
          <a:xfrm>
            <a:off x="617549" y="1135469"/>
            <a:ext cx="312088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often is each person using the new solution vs. the old way of doing things?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graph of a patient&#10;&#10;Description automatically generated">
            <a:extLst>
              <a:ext uri="{FF2B5EF4-FFF2-40B4-BE49-F238E27FC236}">
                <a16:creationId xmlns:a16="http://schemas.microsoft.com/office/drawing/2014/main" id="{97F0D47C-FE1B-2284-41C6-6C8151013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48" y="1994695"/>
            <a:ext cx="3558968" cy="2427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FFA974-4765-8436-0055-3AC59A5A73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208" y="1440473"/>
            <a:ext cx="4198469" cy="28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99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318405-57D1-3E35-6095-74328DE27125}"/>
              </a:ext>
            </a:extLst>
          </p:cNvPr>
          <p:cNvSpPr txBox="1"/>
          <p:nvPr/>
        </p:nvSpPr>
        <p:spPr>
          <a:xfrm>
            <a:off x="260834" y="1547050"/>
            <a:ext cx="4572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To implement the sidewalk story at Happy Family Practice, the practice manager:</a:t>
            </a:r>
            <a:br>
              <a:rPr lang="en-US" sz="135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Scheduled a 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one-hour training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for CHWs</a:t>
            </a:r>
            <a:br>
              <a:rPr lang="en-US" sz="135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>
              <a:solidFill>
                <a:srgbClr val="0F0F0F"/>
              </a:solidFill>
              <a:latin typeface="Arial"/>
              <a:ea typeface="Times New Roman" panose="02020603050405020304" pitchFamily="18" charset="0"/>
              <a:cs typeface="Times New Roman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Provided a </a:t>
            </a:r>
            <a:r>
              <a:rPr lang="en-US" sz="1350" b="1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Job Aid </a:t>
            </a:r>
            <a:r>
              <a:rPr lang="en-US" sz="1350">
                <a:solidFill>
                  <a:srgbClr val="0F0F0F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with the script in English &amp; Spanish</a:t>
            </a:r>
            <a:endParaRPr lang="en-US" sz="1350">
              <a:latin typeface="Arial"/>
              <a:ea typeface="Calibri" panose="020F0502020204030204" pitchFamily="34" charset="0"/>
              <a:cs typeface="Times New Roman"/>
            </a:endParaRPr>
          </a:p>
          <a:p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958B6-C74B-010A-F438-2A05AB499C4A}"/>
              </a:ext>
            </a:extLst>
          </p:cNvPr>
          <p:cNvSpPr txBox="1"/>
          <p:nvPr/>
        </p:nvSpPr>
        <p:spPr>
          <a:xfrm>
            <a:off x="477078" y="358458"/>
            <a:ext cx="713629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latin typeface="+mj-lt"/>
                <a:ea typeface="Calibri"/>
                <a:cs typeface="Times New Roman"/>
              </a:rPr>
              <a:t>Implementing the Sidewalk Story at </a:t>
            </a:r>
            <a:r>
              <a:rPr lang="en-US" sz="2400" b="1">
                <a:latin typeface="+mj-lt"/>
                <a:ea typeface="Times New Roman" panose="02020603050405020304" pitchFamily="18" charset="0"/>
                <a:cs typeface="Times New Roman"/>
              </a:rPr>
              <a:t>Happy Family Clinic</a:t>
            </a:r>
            <a:r>
              <a:rPr lang="en-US" sz="2400" b="1">
                <a:latin typeface="+mj-lt"/>
              </a:rPr>
              <a:t> </a:t>
            </a:r>
          </a:p>
        </p:txBody>
      </p:sp>
      <p:pic>
        <p:nvPicPr>
          <p:cNvPr id="2" name="Picture 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49A2C0E-2920-6044-22D7-1645AD9A17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424" y="1293525"/>
            <a:ext cx="3689339" cy="25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4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0D111-594C-390B-DAB6-6EB97A732C37}"/>
              </a:ext>
            </a:extLst>
          </p:cNvPr>
          <p:cNvSpPr txBox="1"/>
          <p:nvPr/>
        </p:nvSpPr>
        <p:spPr>
          <a:xfrm>
            <a:off x="766993" y="312311"/>
            <a:ext cx="7603329" cy="47449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Implementing the Sidewalk Story at Happy Family Clinic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C8F1B-EB28-8FFF-E7BB-38874C55C459}"/>
              </a:ext>
            </a:extLst>
          </p:cNvPr>
          <p:cNvSpPr txBox="1"/>
          <p:nvPr/>
        </p:nvSpPr>
        <p:spPr>
          <a:xfrm>
            <a:off x="4999382" y="1339900"/>
            <a:ext cx="3925957" cy="306313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AND Finally…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35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DON’T forget to </a:t>
            </a:r>
            <a:r>
              <a:rPr lang="en-US" sz="1350" b="1">
                <a:solidFill>
                  <a:schemeClr val="tx1">
                    <a:alpha val="80000"/>
                  </a:schemeClr>
                </a:solidFill>
              </a:rPr>
              <a:t>CELEBRATE</a:t>
            </a: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 Wins!</a:t>
            </a:r>
            <a:endParaRPr lang="en-US" sz="1350">
              <a:solidFill>
                <a:schemeClr val="tx1">
                  <a:alpha val="8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35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Appreciating people for their hard work &amp; celebrating wins </a:t>
            </a:r>
            <a:r>
              <a:rPr lang="en-US" sz="1350" b="1" u="sng">
                <a:solidFill>
                  <a:schemeClr val="tx1">
                    <a:alpha val="80000"/>
                  </a:schemeClr>
                </a:solidFill>
              </a:rPr>
              <a:t>also</a:t>
            </a: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 helps people implement new solutions!</a:t>
            </a:r>
            <a:endParaRPr lang="en-US" sz="1350">
              <a:solidFill>
                <a:schemeClr val="tx1">
                  <a:alpha val="8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35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The medical director at Happy Family Practice:</a:t>
            </a:r>
          </a:p>
          <a:p>
            <a:pPr marL="213995" indent="-21399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>
                <a:solidFill>
                  <a:schemeClr val="tx1">
                    <a:alpha val="80000"/>
                  </a:schemeClr>
                </a:solidFill>
              </a:rPr>
              <a:t>held a pizza party for the CHWs when ALL patients seen in a week heard the sidewalk story!</a:t>
            </a:r>
            <a:endParaRPr lang="en-US" sz="1350">
              <a:solidFill>
                <a:schemeClr val="tx1">
                  <a:alpha val="80000"/>
                </a:schemeClr>
              </a:solidFill>
              <a:cs typeface="Arial"/>
            </a:endParaRPr>
          </a:p>
        </p:txBody>
      </p:sp>
      <p:pic>
        <p:nvPicPr>
          <p:cNvPr id="18434" name="Picture 2" descr="4,400+ Work Pizza Party Stock Photos, Pictures &amp; Royalty-Free Images -  iStock">
            <a:extLst>
              <a:ext uri="{FF2B5EF4-FFF2-40B4-BE49-F238E27FC236}">
                <a16:creationId xmlns:a16="http://schemas.microsoft.com/office/drawing/2014/main" id="{6D5934AA-7529-3DEC-D76A-720A96EA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62" y="1202635"/>
            <a:ext cx="4353338" cy="29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11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8902A-4AC9-965D-D5A6-296E781846A3}"/>
              </a:ext>
            </a:extLst>
          </p:cNvPr>
          <p:cNvSpPr txBox="1"/>
          <p:nvPr/>
        </p:nvSpPr>
        <p:spPr>
          <a:xfrm>
            <a:off x="377011" y="329356"/>
            <a:ext cx="83516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The 4 Tools in Your Toolbox!</a:t>
            </a:r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7880E97-F12F-E597-61EE-69BD175F7C63}"/>
              </a:ext>
            </a:extLst>
          </p:cNvPr>
          <p:cNvSpPr/>
          <p:nvPr/>
        </p:nvSpPr>
        <p:spPr>
          <a:xfrm rot="1834554">
            <a:off x="2047596" y="2232892"/>
            <a:ext cx="644341" cy="1273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6F0D3A25-6F51-425B-68C0-97194AAFE7EC}"/>
              </a:ext>
            </a:extLst>
          </p:cNvPr>
          <p:cNvSpPr/>
          <p:nvPr/>
        </p:nvSpPr>
        <p:spPr>
          <a:xfrm rot="2150782">
            <a:off x="4871365" y="3024784"/>
            <a:ext cx="1063487" cy="11927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D490-1B7A-D856-365D-EA085EFE22EA}"/>
              </a:ext>
            </a:extLst>
          </p:cNvPr>
          <p:cNvSpPr txBox="1"/>
          <p:nvPr/>
        </p:nvSpPr>
        <p:spPr>
          <a:xfrm>
            <a:off x="212432" y="1715708"/>
            <a:ext cx="1492716" cy="80791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b="1"/>
              <a:t>Creating a</a:t>
            </a:r>
          </a:p>
          <a:p>
            <a:pPr algn="ctr"/>
            <a:r>
              <a:rPr lang="en-US" b="1"/>
              <a:t>QI Question</a:t>
            </a:r>
            <a:endParaRPr lang="en-US" b="1">
              <a:cs typeface="Arial"/>
            </a:endParaRPr>
          </a:p>
          <a:p>
            <a:pPr algn="ctr"/>
            <a:r>
              <a:rPr lang="en-US" sz="1050" b="1">
                <a:cs typeface="Arial"/>
              </a:rPr>
              <a:t>Module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BB0F8-2CA8-7150-042F-78F686439EC0}"/>
              </a:ext>
            </a:extLst>
          </p:cNvPr>
          <p:cNvSpPr txBox="1"/>
          <p:nvPr/>
        </p:nvSpPr>
        <p:spPr>
          <a:xfrm>
            <a:off x="7024602" y="1036055"/>
            <a:ext cx="1576073" cy="10849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Creating a </a:t>
            </a:r>
            <a:endParaRPr lang="en-US" b="1">
              <a:cs typeface="Arial"/>
            </a:endParaRPr>
          </a:p>
          <a:p>
            <a:pPr algn="ctr"/>
            <a:r>
              <a:rPr lang="en-US" b="1"/>
              <a:t>process</a:t>
            </a:r>
            <a:endParaRPr lang="en-US" b="1">
              <a:cs typeface="Arial"/>
            </a:endParaRPr>
          </a:p>
          <a:p>
            <a:pPr algn="ctr"/>
            <a:r>
              <a:rPr lang="en-US" b="1"/>
              <a:t>Map</a:t>
            </a:r>
          </a:p>
          <a:p>
            <a:pPr algn="ctr"/>
            <a:r>
              <a:rPr lang="en-US" sz="1050" b="1">
                <a:cs typeface="Arial"/>
              </a:rPr>
              <a:t>Module 1</a:t>
            </a:r>
          </a:p>
        </p:txBody>
      </p:sp>
      <p:pic>
        <p:nvPicPr>
          <p:cNvPr id="3" name="Picture 2" descr="A backpack and boots on a wooden surface&#10;&#10;Description automatically generated">
            <a:extLst>
              <a:ext uri="{FF2B5EF4-FFF2-40B4-BE49-F238E27FC236}">
                <a16:creationId xmlns:a16="http://schemas.microsoft.com/office/drawing/2014/main" id="{DDE14C4F-DB14-541B-AEF1-A69C508F9A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52995"/>
            <a:ext cx="4914900" cy="32766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644F4847-A298-5F26-E878-21DD48ABACC0}"/>
              </a:ext>
            </a:extLst>
          </p:cNvPr>
          <p:cNvSpPr/>
          <p:nvPr/>
        </p:nvSpPr>
        <p:spPr>
          <a:xfrm rot="20640000">
            <a:off x="6237861" y="1481352"/>
            <a:ext cx="1011533" cy="1712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1F53A56-6453-EA4E-68C6-A29EDE0F87FC}"/>
              </a:ext>
            </a:extLst>
          </p:cNvPr>
          <p:cNvSpPr/>
          <p:nvPr/>
        </p:nvSpPr>
        <p:spPr>
          <a:xfrm rot="11852116" flipV="1">
            <a:off x="1451760" y="2432128"/>
            <a:ext cx="917743" cy="151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3139-BB6A-8775-FD0A-74C494F7F381}"/>
              </a:ext>
            </a:extLst>
          </p:cNvPr>
          <p:cNvSpPr txBox="1"/>
          <p:nvPr/>
        </p:nvSpPr>
        <p:spPr>
          <a:xfrm>
            <a:off x="70659" y="3690850"/>
            <a:ext cx="1845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Arial"/>
              </a:rPr>
              <a:t>Brainstorming</a:t>
            </a:r>
          </a:p>
          <a:p>
            <a:pPr algn="ctr"/>
            <a:r>
              <a:rPr lang="en-US" sz="1000" b="1">
                <a:cs typeface="Arial"/>
              </a:rPr>
              <a:t>Module 2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DBA47BD-A14B-F12B-0117-DC47832583CB}"/>
              </a:ext>
            </a:extLst>
          </p:cNvPr>
          <p:cNvSpPr/>
          <p:nvPr/>
        </p:nvSpPr>
        <p:spPr>
          <a:xfrm rot="-1800000">
            <a:off x="1538074" y="3120400"/>
            <a:ext cx="1569026" cy="1974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814AC-83A3-9F83-C7F7-918C4D607B4E}"/>
              </a:ext>
            </a:extLst>
          </p:cNvPr>
          <p:cNvSpPr txBox="1"/>
          <p:nvPr/>
        </p:nvSpPr>
        <p:spPr>
          <a:xfrm>
            <a:off x="6824751" y="2728651"/>
            <a:ext cx="23130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Using </a:t>
            </a:r>
            <a:endParaRPr lang="en-US">
              <a:cs typeface="Arial" panose="020B0604020202020204"/>
            </a:endParaRPr>
          </a:p>
          <a:p>
            <a:pPr algn="ctr"/>
            <a:r>
              <a:rPr lang="en-US" b="1">
                <a:cs typeface="Arial"/>
              </a:rPr>
              <a:t>the 5 Whys</a:t>
            </a:r>
            <a:endParaRPr lang="en-US">
              <a:cs typeface="Arial"/>
            </a:endParaRPr>
          </a:p>
          <a:p>
            <a:pPr algn="ctr"/>
            <a:r>
              <a:rPr lang="en-US" b="1">
                <a:cs typeface="Arial"/>
              </a:rPr>
              <a:t> to find root causes</a:t>
            </a:r>
            <a:endParaRPr lang="en-US">
              <a:cs typeface="Arial"/>
            </a:endParaRPr>
          </a:p>
          <a:p>
            <a:pPr algn="ctr"/>
            <a:r>
              <a:rPr lang="en-US" sz="1000" b="1">
                <a:cs typeface="Arial"/>
              </a:rPr>
              <a:t>Module 2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A013F3-F2A4-8D6F-3E84-41E0B46F97BE}"/>
              </a:ext>
            </a:extLst>
          </p:cNvPr>
          <p:cNvSpPr/>
          <p:nvPr/>
        </p:nvSpPr>
        <p:spPr>
          <a:xfrm rot="11280000">
            <a:off x="6415601" y="2965477"/>
            <a:ext cx="820881" cy="2389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033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582F4-387B-2406-E27F-125A0B0A6083}"/>
              </a:ext>
            </a:extLst>
          </p:cNvPr>
          <p:cNvSpPr txBox="1"/>
          <p:nvPr/>
        </p:nvSpPr>
        <p:spPr>
          <a:xfrm>
            <a:off x="297340" y="301249"/>
            <a:ext cx="75744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Homework: </a:t>
            </a:r>
          </a:p>
          <a:p>
            <a:endParaRPr lang="en-US" sz="2500" b="1"/>
          </a:p>
          <a:p>
            <a:r>
              <a:rPr lang="en-US" sz="2500" b="1"/>
              <a:t>Finish Your Personal QI Project Workbook! 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BD53AD6-0AC3-039C-E6FA-507EEDAD8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942" y="1816806"/>
            <a:ext cx="2262119" cy="29833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784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chure with a picture of people&#10;&#10;Description automatically generated">
            <a:extLst>
              <a:ext uri="{FF2B5EF4-FFF2-40B4-BE49-F238E27FC236}">
                <a16:creationId xmlns:a16="http://schemas.microsoft.com/office/drawing/2014/main" id="{CA9E8B77-FEFB-6ACB-3A56-FE963295BB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7"/>
            <a:ext cx="91341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8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743769" y="2361382"/>
            <a:ext cx="120551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9" name="Text 7"/>
          <p:cNvSpPr/>
          <p:nvPr/>
        </p:nvSpPr>
        <p:spPr>
          <a:xfrm>
            <a:off x="4763021" y="2361382"/>
            <a:ext cx="153888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16" name="Text 14"/>
          <p:cNvSpPr/>
          <p:nvPr/>
        </p:nvSpPr>
        <p:spPr>
          <a:xfrm>
            <a:off x="5227447" y="3208809"/>
            <a:ext cx="3335015" cy="527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8"/>
              </a:lnSpc>
            </a:pPr>
            <a:endParaRPr lang="en-US" sz="1299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5926CF-BFC8-3C7E-FC58-DDC5840585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769" y="2700814"/>
            <a:ext cx="2138497" cy="909242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Use the 5 Whys to analyze the root cause of a personal quality issue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9DAE83B-D3B6-71DD-9C7B-D09A9CBA7D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6741" y="2701975"/>
            <a:ext cx="2264061" cy="69917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Hold a brainstorming session to generate possible solutions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C5C8CC3-2739-6568-3FE1-EA05204065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1200" y="2675112"/>
            <a:ext cx="2038097" cy="630237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Describe steps one through six of the QI process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713527-0374-F621-6AF4-77A34AC3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6" y="1052871"/>
            <a:ext cx="7775110" cy="387798"/>
          </a:xfrm>
        </p:spPr>
        <p:txBody>
          <a:bodyPr/>
          <a:lstStyle/>
          <a:p>
            <a:r>
              <a:rPr lang="en-US"/>
              <a:t>At the end of Module 2, you will be able to: </a:t>
            </a:r>
          </a:p>
        </p:txBody>
      </p:sp>
    </p:spTree>
    <p:extLst>
      <p:ext uri="{BB962C8B-B14F-4D97-AF65-F5344CB8AC3E}">
        <p14:creationId xmlns:p14="http://schemas.microsoft.com/office/powerpoint/2010/main" val="1030319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743769" y="2361382"/>
            <a:ext cx="120551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9" name="Text 7"/>
          <p:cNvSpPr/>
          <p:nvPr/>
        </p:nvSpPr>
        <p:spPr>
          <a:xfrm>
            <a:off x="4763021" y="2361382"/>
            <a:ext cx="153888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16" name="Text 14"/>
          <p:cNvSpPr/>
          <p:nvPr/>
        </p:nvSpPr>
        <p:spPr>
          <a:xfrm>
            <a:off x="5227447" y="3208809"/>
            <a:ext cx="3335015" cy="527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8"/>
              </a:lnSpc>
            </a:pPr>
            <a:endParaRPr lang="en-US" sz="1299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5926CF-BFC8-3C7E-FC58-DDC5840585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769" y="2693092"/>
            <a:ext cx="2038099" cy="916964"/>
          </a:xfrm>
        </p:spPr>
        <p:txBody>
          <a:bodyPr lIns="91440" tIns="45720" rIns="91440" bIns="45720" anchor="t"/>
          <a:lstStyle/>
          <a:p>
            <a:r>
              <a:rPr lang="en-US" b="1">
                <a:latin typeface="Arial"/>
                <a:cs typeface="Arial"/>
              </a:rPr>
              <a:t>Use the 5 Whys to analyze the root cause of a personal quality issue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9DAE83B-D3B6-71DD-9C7B-D09A9CBA7D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6741" y="2701975"/>
            <a:ext cx="2210001" cy="69917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Hold a brainstorming session to generate possible solutions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C5C8CC3-2739-6568-3FE1-EA05204065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1200" y="2675112"/>
            <a:ext cx="2038097" cy="630237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Describe steps one through six of the QI process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713527-0374-F621-6AF4-77A34AC3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6" y="1052871"/>
            <a:ext cx="7775110" cy="387798"/>
          </a:xfrm>
        </p:spPr>
        <p:txBody>
          <a:bodyPr/>
          <a:lstStyle/>
          <a:p>
            <a:r>
              <a:rPr lang="en-US"/>
              <a:t>At the end of Module 2, you will be able to: </a:t>
            </a:r>
          </a:p>
        </p:txBody>
      </p:sp>
    </p:spTree>
    <p:extLst>
      <p:ext uri="{BB962C8B-B14F-4D97-AF65-F5344CB8AC3E}">
        <p14:creationId xmlns:p14="http://schemas.microsoft.com/office/powerpoint/2010/main" val="1819970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344BE-E5B9-D766-FF6B-442661771E60}"/>
              </a:ext>
            </a:extLst>
          </p:cNvPr>
          <p:cNvSpPr txBox="1"/>
          <p:nvPr/>
        </p:nvSpPr>
        <p:spPr>
          <a:xfrm>
            <a:off x="6361043" y="289951"/>
            <a:ext cx="21082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/>
              <a:t>The 5 Whys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63374-CBF2-E7E9-78F7-0D3B478AF926}"/>
              </a:ext>
            </a:extLst>
          </p:cNvPr>
          <p:cNvSpPr txBox="1"/>
          <p:nvPr/>
        </p:nvSpPr>
        <p:spPr>
          <a:xfrm>
            <a:off x="5222638" y="685251"/>
            <a:ext cx="36430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Rules:</a:t>
            </a:r>
          </a:p>
          <a:p>
            <a:endParaRPr lang="en-US" sz="1350"/>
          </a:p>
          <a:p>
            <a:r>
              <a:rPr lang="en-US" sz="1350"/>
              <a:t>1) Be as specific and real/factual as possible with your answer to the first “Why?”</a:t>
            </a:r>
          </a:p>
          <a:p>
            <a:endParaRPr lang="en-US" sz="1350"/>
          </a:p>
          <a:p>
            <a:r>
              <a:rPr lang="en-US" sz="1350"/>
              <a:t>2) Know when to stop.  Keep asking “Why” until the responses aren’t useful and you can’t go any further.</a:t>
            </a:r>
          </a:p>
          <a:p>
            <a:endParaRPr lang="en-US" sz="1350"/>
          </a:p>
          <a:p>
            <a:r>
              <a:rPr lang="en-US" sz="1350"/>
              <a:t>3) If there is more than one “reason” for the problem – do the 5 Whys for each “reason.”</a:t>
            </a:r>
          </a:p>
          <a:p>
            <a:endParaRPr lang="en-US" sz="1350"/>
          </a:p>
          <a:p>
            <a:r>
              <a:rPr lang="en-US" sz="1350"/>
              <a:t>4) 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“root cause” cannot be a person or personality or something you can’t change.  It must be a process or something you are able to change.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 b="1"/>
          </a:p>
          <a:p>
            <a:r>
              <a:rPr lang="en-US" sz="1350" b="1"/>
              <a:t>5)</a:t>
            </a:r>
            <a:r>
              <a:rPr lang="en-US" sz="1350"/>
              <a:t>The number “5” isn’t magic, ask the question Why as many times as you need to.</a:t>
            </a:r>
          </a:p>
          <a:p>
            <a:endParaRPr lang="en-US" sz="135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645C8D8-2FF0-7CE4-9860-DA09BAAE1DB1}"/>
              </a:ext>
            </a:extLst>
          </p:cNvPr>
          <p:cNvSpPr/>
          <p:nvPr/>
        </p:nvSpPr>
        <p:spPr>
          <a:xfrm>
            <a:off x="2263238" y="137699"/>
            <a:ext cx="2780372" cy="7892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What is the problem?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_______________________</a:t>
            </a:r>
          </a:p>
          <a:p>
            <a:pPr algn="ctr"/>
            <a:endParaRPr lang="en-US" sz="135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EFECEC4-ADC7-D164-BC95-38445D666A19}"/>
              </a:ext>
            </a:extLst>
          </p:cNvPr>
          <p:cNvSpPr/>
          <p:nvPr/>
        </p:nvSpPr>
        <p:spPr>
          <a:xfrm>
            <a:off x="3168045" y="929362"/>
            <a:ext cx="848711" cy="41305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7F947-8B4A-DD5A-A832-43FAF8D14AEF}"/>
              </a:ext>
            </a:extLst>
          </p:cNvPr>
          <p:cNvSpPr txBox="1"/>
          <p:nvPr/>
        </p:nvSpPr>
        <p:spPr>
          <a:xfrm>
            <a:off x="3315167" y="100803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1EF82D-49CF-3880-7394-267E3E6EA09C}"/>
              </a:ext>
            </a:extLst>
          </p:cNvPr>
          <p:cNvSpPr/>
          <p:nvPr/>
        </p:nvSpPr>
        <p:spPr>
          <a:xfrm>
            <a:off x="2387477" y="1348116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0BFA33B-0D14-9B91-E8B8-0BC644B9480B}"/>
              </a:ext>
            </a:extLst>
          </p:cNvPr>
          <p:cNvSpPr/>
          <p:nvPr/>
        </p:nvSpPr>
        <p:spPr>
          <a:xfrm>
            <a:off x="3170962" y="1753899"/>
            <a:ext cx="848711" cy="41305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15CAD-6E3A-05CD-A61A-4D5F26080703}"/>
              </a:ext>
            </a:extLst>
          </p:cNvPr>
          <p:cNvSpPr txBox="1"/>
          <p:nvPr/>
        </p:nvSpPr>
        <p:spPr>
          <a:xfrm>
            <a:off x="3325699" y="1850121"/>
            <a:ext cx="59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9D39E69-7C0A-1D57-6F0C-E6F65614707F}"/>
              </a:ext>
            </a:extLst>
          </p:cNvPr>
          <p:cNvSpPr/>
          <p:nvPr/>
        </p:nvSpPr>
        <p:spPr>
          <a:xfrm>
            <a:off x="2387476" y="2169810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2B4B584-FB7D-DB51-9B63-1A97507F9577}"/>
              </a:ext>
            </a:extLst>
          </p:cNvPr>
          <p:cNvSpPr/>
          <p:nvPr/>
        </p:nvSpPr>
        <p:spPr>
          <a:xfrm>
            <a:off x="3179513" y="2563065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8C6BE-2BF5-5B51-CA1F-1EE5D4487E87}"/>
              </a:ext>
            </a:extLst>
          </p:cNvPr>
          <p:cNvSpPr txBox="1"/>
          <p:nvPr/>
        </p:nvSpPr>
        <p:spPr>
          <a:xfrm>
            <a:off x="3334252" y="2619766"/>
            <a:ext cx="587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C96178-B5AF-D190-B2D1-48A6BBA3396D}"/>
              </a:ext>
            </a:extLst>
          </p:cNvPr>
          <p:cNvSpPr/>
          <p:nvPr/>
        </p:nvSpPr>
        <p:spPr>
          <a:xfrm>
            <a:off x="2387476" y="2959165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91793EA6-92C9-EDE3-4D16-5565F5531C6A}"/>
              </a:ext>
            </a:extLst>
          </p:cNvPr>
          <p:cNvSpPr/>
          <p:nvPr/>
        </p:nvSpPr>
        <p:spPr>
          <a:xfrm>
            <a:off x="3179512" y="3347319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DEBA5-B9AE-C254-0FC8-CD0B84F0E5F6}"/>
              </a:ext>
            </a:extLst>
          </p:cNvPr>
          <p:cNvSpPr txBox="1"/>
          <p:nvPr/>
        </p:nvSpPr>
        <p:spPr>
          <a:xfrm>
            <a:off x="3327438" y="3403011"/>
            <a:ext cx="632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727ADF4-2B9A-A3CE-F58B-F4EA5CC38DF4}"/>
              </a:ext>
            </a:extLst>
          </p:cNvPr>
          <p:cNvSpPr/>
          <p:nvPr/>
        </p:nvSpPr>
        <p:spPr>
          <a:xfrm>
            <a:off x="2387476" y="3724559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C3CF143-13C0-22FC-FF4E-F8E360202C06}"/>
              </a:ext>
            </a:extLst>
          </p:cNvPr>
          <p:cNvSpPr/>
          <p:nvPr/>
        </p:nvSpPr>
        <p:spPr>
          <a:xfrm>
            <a:off x="3168754" y="4119622"/>
            <a:ext cx="848711" cy="39040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60103-A146-BA3F-A3AF-8327B89A287A}"/>
              </a:ext>
            </a:extLst>
          </p:cNvPr>
          <p:cNvSpPr txBox="1"/>
          <p:nvPr/>
        </p:nvSpPr>
        <p:spPr>
          <a:xfrm>
            <a:off x="3325699" y="4175873"/>
            <a:ext cx="63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n>
                  <a:solidFill>
                    <a:schemeClr val="bg1"/>
                  </a:solidFill>
                </a:ln>
              </a:rPr>
              <a:t>Why?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C60EB20-B7AF-D5BC-BFEA-2F7C5FCF4B3C}"/>
              </a:ext>
            </a:extLst>
          </p:cNvPr>
          <p:cNvSpPr/>
          <p:nvPr/>
        </p:nvSpPr>
        <p:spPr>
          <a:xfrm>
            <a:off x="2337921" y="4520863"/>
            <a:ext cx="2531894" cy="390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person in a hat and trench coat holding a magnifying glass&#10;&#10;Description automatically generated">
            <a:extLst>
              <a:ext uri="{FF2B5EF4-FFF2-40B4-BE49-F238E27FC236}">
                <a16:creationId xmlns:a16="http://schemas.microsoft.com/office/drawing/2014/main" id="{E0192897-F0A6-F706-C0DC-7BD967664D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0" y="1927374"/>
            <a:ext cx="2095745" cy="14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5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743769" y="2361382"/>
            <a:ext cx="120551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9" name="Text 7"/>
          <p:cNvSpPr/>
          <p:nvPr/>
        </p:nvSpPr>
        <p:spPr>
          <a:xfrm>
            <a:off x="4763021" y="2361382"/>
            <a:ext cx="153888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16" name="Text 14"/>
          <p:cNvSpPr/>
          <p:nvPr/>
        </p:nvSpPr>
        <p:spPr>
          <a:xfrm>
            <a:off x="5227447" y="3208809"/>
            <a:ext cx="3335015" cy="527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8"/>
              </a:lnSpc>
            </a:pPr>
            <a:endParaRPr lang="en-US" sz="1299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5926CF-BFC8-3C7E-FC58-DDC5840585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769" y="2693092"/>
            <a:ext cx="2038099" cy="916964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Use the 5 Whys to analyze the root cause of a personal quality issue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9DAE83B-D3B6-71DD-9C7B-D09A9CBA7D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6741" y="2694253"/>
            <a:ext cx="2171387" cy="706900"/>
          </a:xfrm>
        </p:spPr>
        <p:txBody>
          <a:bodyPr lIns="91440" tIns="45720" rIns="91440" bIns="45720" anchor="t"/>
          <a:lstStyle/>
          <a:p>
            <a:r>
              <a:rPr lang="en-US" b="1">
                <a:latin typeface="Arial"/>
                <a:cs typeface="Arial"/>
              </a:rPr>
              <a:t>Hold a brainstorming session to generate possible solutions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C5C8CC3-2739-6568-3FE1-EA05204065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1200" y="2675112"/>
            <a:ext cx="2038097" cy="630237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Describe steps one through six of the QI process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713527-0374-F621-6AF4-77A34AC3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6" y="1052871"/>
            <a:ext cx="7775110" cy="387798"/>
          </a:xfrm>
        </p:spPr>
        <p:txBody>
          <a:bodyPr/>
          <a:lstStyle/>
          <a:p>
            <a:r>
              <a:rPr lang="en-US"/>
              <a:t>At the end of Module 2, you will be able to: </a:t>
            </a:r>
          </a:p>
        </p:txBody>
      </p:sp>
    </p:spTree>
    <p:extLst>
      <p:ext uri="{BB962C8B-B14F-4D97-AF65-F5344CB8AC3E}">
        <p14:creationId xmlns:p14="http://schemas.microsoft.com/office/powerpoint/2010/main" val="738548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DC094-B86F-D0D1-A424-C3B1466A1AC4}"/>
              </a:ext>
            </a:extLst>
          </p:cNvPr>
          <p:cNvSpPr txBox="1"/>
          <p:nvPr/>
        </p:nvSpPr>
        <p:spPr>
          <a:xfrm>
            <a:off x="567866" y="392948"/>
            <a:ext cx="44390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An Introduction to Brainstorming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2405-E619-5061-149C-CCD74FC2C13B}"/>
              </a:ext>
            </a:extLst>
          </p:cNvPr>
          <p:cNvSpPr txBox="1"/>
          <p:nvPr/>
        </p:nvSpPr>
        <p:spPr>
          <a:xfrm>
            <a:off x="5216708" y="366980"/>
            <a:ext cx="33594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 is fun and simple to do.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do brainstorming alone, with one other person or with a group.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B0039-9B2B-590A-C13A-940E3E346CB2}"/>
              </a:ext>
            </a:extLst>
          </p:cNvPr>
          <p:cNvSpPr txBox="1"/>
          <p:nvPr/>
        </p:nvSpPr>
        <p:spPr>
          <a:xfrm>
            <a:off x="5517460" y="1402660"/>
            <a:ext cx="36471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/>
              <a:t>Rules for a Formal Brainstorming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C9BD4-029B-E526-36FC-4C5A4B130619}"/>
              </a:ext>
            </a:extLst>
          </p:cNvPr>
          <p:cNvSpPr txBox="1"/>
          <p:nvPr/>
        </p:nvSpPr>
        <p:spPr>
          <a:xfrm>
            <a:off x="5149561" y="1951067"/>
            <a:ext cx="3794471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criticism or correction of any idea. Ever! THIS IS THE MOST IMPORTANT RULE.</a:t>
            </a:r>
            <a:b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up with </a:t>
            </a:r>
            <a:r>
              <a:rPr lang="en-US" sz="1350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many ideas as possible</a:t>
            </a:r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Quantity over quality. </a:t>
            </a:r>
            <a:b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on and add to each other’s ideas.  </a:t>
            </a:r>
            <a:r>
              <a:rPr lang="en-US" sz="1350" i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can do that AND…..”</a:t>
            </a:r>
            <a:endParaRPr lang="en-US" sz="135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1125"/>
              </a:spcBef>
              <a:buFont typeface="+mj-lt"/>
              <a:buAutoNum type="arabicPeriod"/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wild ideas. Be creative!</a:t>
            </a:r>
          </a:p>
        </p:txBody>
      </p:sp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828D5A9-E0F6-633D-D1B4-AA57D87E29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05" y="1223625"/>
            <a:ext cx="4508558" cy="30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5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743769" y="2361382"/>
            <a:ext cx="120551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9" name="Text 7"/>
          <p:cNvSpPr/>
          <p:nvPr/>
        </p:nvSpPr>
        <p:spPr>
          <a:xfrm>
            <a:off x="4763021" y="2361382"/>
            <a:ext cx="153888" cy="309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435"/>
              </a:lnSpc>
            </a:pPr>
            <a:endParaRPr lang="en-US" sz="1948"/>
          </a:p>
        </p:txBody>
      </p:sp>
      <p:sp>
        <p:nvSpPr>
          <p:cNvPr id="16" name="Text 14"/>
          <p:cNvSpPr/>
          <p:nvPr/>
        </p:nvSpPr>
        <p:spPr>
          <a:xfrm>
            <a:off x="5227447" y="3208809"/>
            <a:ext cx="3335015" cy="527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78"/>
              </a:lnSpc>
            </a:pPr>
            <a:endParaRPr lang="en-US" sz="1299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5926CF-BFC8-3C7E-FC58-DDC5840585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769" y="2693092"/>
            <a:ext cx="2038099" cy="916964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Use the 5 Whys to analyze the root cause of a personal quality issue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9DAE83B-D3B6-71DD-9C7B-D09A9CBA7D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6741" y="2701975"/>
            <a:ext cx="2210001" cy="699178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Hold a brainstorming session to generate possible solutions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C5C8CC3-2739-6568-3FE1-EA05204065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1200" y="2675112"/>
            <a:ext cx="2038097" cy="630237"/>
          </a:xfrm>
        </p:spPr>
        <p:txBody>
          <a:bodyPr lIns="91440" tIns="45720" rIns="91440" bIns="45720" anchor="t"/>
          <a:lstStyle/>
          <a:p>
            <a:r>
              <a:rPr lang="en-US" b="1">
                <a:latin typeface="Arial"/>
                <a:cs typeface="Arial"/>
              </a:rPr>
              <a:t>Describe steps one through six of the QI process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C713527-0374-F621-6AF4-77A34AC3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6" y="1052871"/>
            <a:ext cx="7775110" cy="387798"/>
          </a:xfrm>
        </p:spPr>
        <p:txBody>
          <a:bodyPr/>
          <a:lstStyle/>
          <a:p>
            <a:r>
              <a:rPr lang="en-US"/>
              <a:t>At the end of Module 2, you will be able to: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803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a mountain in the background&#10;&#10;Description automatically generated">
            <a:extLst>
              <a:ext uri="{FF2B5EF4-FFF2-40B4-BE49-F238E27FC236}">
                <a16:creationId xmlns:a16="http://schemas.microsoft.com/office/drawing/2014/main" id="{FB857F4E-3A2D-5C1A-67CE-2C4837DD41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778"/>
            <a:ext cx="9143999" cy="51632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468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B95CFD-A7FA-A7D1-45A4-CC59E18ED069}"/>
              </a:ext>
            </a:extLst>
          </p:cNvPr>
          <p:cNvSpPr txBox="1"/>
          <p:nvPr/>
        </p:nvSpPr>
        <p:spPr>
          <a:xfrm>
            <a:off x="1030020" y="676397"/>
            <a:ext cx="3110849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9"/>
            <a:endParaRPr lang="en-US" sz="11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04" indent="-214304">
              <a:buFont typeface="+mj-lt"/>
              <a:buAutoNum type="alphaUcPeriod"/>
            </a:pPr>
            <a:r>
              <a:rPr lang="en-US" sz="1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much did this session increase your knowledge about quality?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1DB8D-2909-FB69-802E-A0AD7E9EF1B0}"/>
              </a:ext>
            </a:extLst>
          </p:cNvPr>
          <p:cNvSpPr txBox="1"/>
          <p:nvPr/>
        </p:nvSpPr>
        <p:spPr>
          <a:xfrm>
            <a:off x="1030020" y="2650982"/>
            <a:ext cx="284746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How satisfied were you with this session today?</a:t>
            </a:r>
          </a:p>
        </p:txBody>
      </p:sp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A2185FCF-C24D-E581-5C8F-22F1DE936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86" y="676398"/>
            <a:ext cx="2251295" cy="1816122"/>
          </a:xfrm>
          <a:prstGeom prst="rect">
            <a:avLst/>
          </a:prstGeom>
        </p:spPr>
      </p:pic>
      <p:pic>
        <p:nvPicPr>
          <p:cNvPr id="21" name="Picture 20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0CD5F705-C6DE-0C83-E9A8-0E2CB2E549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85" y="2775777"/>
            <a:ext cx="2251296" cy="17859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CDEC2C-6549-2E42-ABAA-D94B30A0A17C}"/>
              </a:ext>
            </a:extLst>
          </p:cNvPr>
          <p:cNvSpPr txBox="1"/>
          <p:nvPr/>
        </p:nvSpPr>
        <p:spPr>
          <a:xfrm>
            <a:off x="501316" y="206098"/>
            <a:ext cx="164339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/>
              <a:t>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03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88D2-431B-3194-CE95-ACD84AE030B6}"/>
              </a:ext>
            </a:extLst>
          </p:cNvPr>
          <p:cNvSpPr txBox="1"/>
          <p:nvPr/>
        </p:nvSpPr>
        <p:spPr>
          <a:xfrm>
            <a:off x="812132" y="296335"/>
            <a:ext cx="164339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/>
              <a:t>Evaluation</a:t>
            </a:r>
            <a:endParaRPr lang="en-US" sz="225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5A694-6FD2-416D-AF48-4AAE58AE2C48}"/>
              </a:ext>
            </a:extLst>
          </p:cNvPr>
          <p:cNvSpPr txBox="1"/>
          <p:nvPr/>
        </p:nvSpPr>
        <p:spPr>
          <a:xfrm>
            <a:off x="812132" y="1393658"/>
            <a:ext cx="5378395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/>
              <a:t>C. What was the most helpful part of the session for you today?</a:t>
            </a:r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  <a:p>
            <a:r>
              <a:rPr lang="en-US" sz="1125" dirty="0"/>
              <a:t>D. What is one thing we can change to make this session more helpful next time?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544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1526-AA14-1AB3-008C-9369C726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Evaluation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FEC097-22B7-CECD-6692-E518681B578A}"/>
              </a:ext>
            </a:extLst>
          </p:cNvPr>
          <p:cNvSpPr txBox="1">
            <a:spLocks/>
          </p:cNvSpPr>
          <p:nvPr/>
        </p:nvSpPr>
        <p:spPr>
          <a:xfrm>
            <a:off x="684187" y="1345157"/>
            <a:ext cx="777511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Please use the QR code to open your participant evaluation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F0666AE-05CE-1243-105C-01A6C137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17" y="1971851"/>
            <a:ext cx="2381250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2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ochure with a person holding a tablet&#10;&#10;Description automatically generated">
            <a:extLst>
              <a:ext uri="{FF2B5EF4-FFF2-40B4-BE49-F238E27FC236}">
                <a16:creationId xmlns:a16="http://schemas.microsoft.com/office/drawing/2014/main" id="{71CB5D27-FCCD-62B8-1687-E0F943ED3D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7"/>
            <a:ext cx="9134146" cy="51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383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4470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8519-E3F7-BF5B-C7C0-FA83F747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1A0A-7067-037E-A5B7-76C62DC59E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Describe ways CHWs can help the practices where they work with QI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04270-48FF-6B45-71B1-5F4F7A4A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7" y="790399"/>
            <a:ext cx="7775110" cy="476092"/>
          </a:xfrm>
        </p:spPr>
        <p:txBody>
          <a:bodyPr/>
          <a:lstStyle/>
          <a:p>
            <a:pPr>
              <a:lnSpc>
                <a:spcPts val="4059"/>
              </a:lnSpc>
            </a:pPr>
            <a:r>
              <a:rPr lang="en-US"/>
              <a:t>Review Learning Objective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DC60C-37AE-CBB3-79E1-4FAF1EE7FA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Create a process map to use in QI work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3D993-A92D-BF6F-37CE-19E68D1F94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Identify a quality issue and create an improvement goal</a:t>
            </a:r>
            <a:r>
              <a:rPr lang="en-US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809727-621F-5C37-F921-646F7E09CC1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Use the QI journey map to describe the QI process from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345689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E8F78-E7F7-6EC9-057B-3AFA23339A2B}"/>
              </a:ext>
            </a:extLst>
          </p:cNvPr>
          <p:cNvSpPr txBox="1"/>
          <p:nvPr/>
        </p:nvSpPr>
        <p:spPr>
          <a:xfrm>
            <a:off x="379690" y="275665"/>
            <a:ext cx="838462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/>
              <a:t>You Used This Set of Questions To Help You Create a QI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48BDA-54BF-F571-E841-3D50369F1A37}"/>
              </a:ext>
            </a:extLst>
          </p:cNvPr>
          <p:cNvSpPr txBox="1"/>
          <p:nvPr/>
        </p:nvSpPr>
        <p:spPr>
          <a:xfrm>
            <a:off x="190652" y="2121776"/>
            <a:ext cx="49119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/>
              <a:t>What do I/we want to accomplish?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/>
              <a:t>How will I/we know when it has been accomplished?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/>
              <a:t>Is it possible to really do this?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/>
              <a:t>4. Why is it important to do?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/>
              <a:t>5. When will I/we finish?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874CF-4C5F-D305-4DE6-2CD3C1B769E2}"/>
              </a:ext>
            </a:extLst>
          </p:cNvPr>
          <p:cNvSpPr txBox="1"/>
          <p:nvPr/>
        </p:nvSpPr>
        <p:spPr>
          <a:xfrm>
            <a:off x="190652" y="1599142"/>
            <a:ext cx="463780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/>
              <a:t>My/our quality issue is: _______________________________</a:t>
            </a:r>
          </a:p>
        </p:txBody>
      </p:sp>
      <p:pic>
        <p:nvPicPr>
          <p:cNvPr id="6" name="Picture 5" descr="A group of people hiking on a snowy mountain&#10;&#10;Description automatically generated">
            <a:extLst>
              <a:ext uri="{FF2B5EF4-FFF2-40B4-BE49-F238E27FC236}">
                <a16:creationId xmlns:a16="http://schemas.microsoft.com/office/drawing/2014/main" id="{0159B3F9-AD69-E23E-0CF9-AFF113471D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0" y="1443026"/>
            <a:ext cx="4008749" cy="2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8519-E3F7-BF5B-C7C0-FA83F747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1A0A-7067-037E-A5B7-76C62DC59E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Describe ways CHWs can help the practices where they work with QI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04270-48FF-6B45-71B1-5F4F7A4A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7" y="790399"/>
            <a:ext cx="7775110" cy="476092"/>
          </a:xfrm>
        </p:spPr>
        <p:txBody>
          <a:bodyPr/>
          <a:lstStyle/>
          <a:p>
            <a:pPr>
              <a:lnSpc>
                <a:spcPts val="4059"/>
              </a:lnSpc>
            </a:pPr>
            <a:r>
              <a:rPr lang="en-US"/>
              <a:t>Review Learning Objective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DC60C-37AE-CBB3-79E1-4FAF1EE7FA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Create a process map to use in QI work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3D993-A92D-BF6F-37CE-19E68D1F94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Identify a quality issue and create an improvement goal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809727-621F-5C37-F921-646F7E09CC1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lIns="0" tIns="45720" rIns="0" bIns="45720" anchor="t"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Use the QI journey map to describe the QI process from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4167996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nversation Frame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o logo (for when slide has a lot of content)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r Slides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s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d Block - with logo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Conversation Frame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7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2213032E4B2419204AE5FA0CB0D03" ma:contentTypeVersion="22" ma:contentTypeDescription="Create a new document." ma:contentTypeScope="" ma:versionID="834ba1976ee2fd0bad4e87e913419068">
  <xsd:schema xmlns:xsd="http://www.w3.org/2001/XMLSchema" xmlns:xs="http://www.w3.org/2001/XMLSchema" xmlns:p="http://schemas.microsoft.com/office/2006/metadata/properties" xmlns:ns1="http://schemas.microsoft.com/sharepoint/v3" xmlns:ns2="1123971a-c39c-4f9c-bdbf-b585cef68c13" xmlns:ns3="2c82d416-5780-4b20-b441-ed55e0d93a62" targetNamespace="http://schemas.microsoft.com/office/2006/metadata/properties" ma:root="true" ma:fieldsID="9ab1c15909edbaec2640fdb054762493" ns1:_="" ns2:_="" ns3:_="">
    <xsd:import namespace="http://schemas.microsoft.com/sharepoint/v3"/>
    <xsd:import namespace="1123971a-c39c-4f9c-bdbf-b585cef68c13"/>
    <xsd:import namespace="2c82d416-5780-4b20-b441-ed55e0d93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Order0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3971a-c39c-4f9c-bdbf-b585cef68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0b0a55a-fabe-48fb-9c4c-cb9a09640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Order0" ma:index="28" nillable="true" ma:displayName="Order" ma:format="Dropdown" ma:internalName="Order0" ma:percentage="FALSE">
      <xsd:simpleType>
        <xsd:restriction base="dms:Number"/>
      </xsd:simpleType>
    </xsd:element>
    <xsd:element name="Date" ma:index="29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d416-5780-4b20-b441-ed55e0d93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7f194f6-b56b-4149-a52f-59d5730e28d1}" ma:internalName="TaxCatchAll" ma:showField="CatchAllData" ma:web="2c82d416-5780-4b20-b441-ed55e0d93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82d416-5780-4b20-b441-ed55e0d93a62" xsi:nil="true"/>
    <lcf76f155ced4ddcb4097134ff3c332f xmlns="1123971a-c39c-4f9c-bdbf-b585cef68c13">
      <Terms xmlns="http://schemas.microsoft.com/office/infopath/2007/PartnerControls"/>
    </lcf76f155ced4ddcb4097134ff3c332f>
    <SharedWithUsers xmlns="2c82d416-5780-4b20-b441-ed55e0d93a62">
      <UserInfo>
        <DisplayName>Mario Fraticelli</DisplayName>
        <AccountId>491</AccountId>
        <AccountType/>
      </UserInfo>
      <UserInfo>
        <DisplayName>Brian Foster</DisplayName>
        <AccountId>521</AccountId>
        <AccountType/>
      </UserInfo>
      <UserInfo>
        <DisplayName>Ruby Jennings</DisplayName>
        <AccountId>89</AccountId>
        <AccountType/>
      </UserInfo>
      <UserInfo>
        <DisplayName>Donna Collins</DisplayName>
        <AccountId>406</AccountId>
        <AccountType/>
      </UserInfo>
      <UserInfo>
        <DisplayName>Carina Falcon</DisplayName>
        <AccountId>488</AccountId>
        <AccountType/>
      </UserInfo>
      <UserInfo>
        <DisplayName>Barbara Eichorst</DisplayName>
        <AccountId>535</AccountId>
        <AccountType/>
      </UserInfo>
    </SharedWithUsers>
    <MediaLengthInSeconds xmlns="1123971a-c39c-4f9c-bdbf-b585cef68c13" xsi:nil="true"/>
    <_ip_UnifiedCompliancePolicyUIAction xmlns="http://schemas.microsoft.com/sharepoint/v3" xsi:nil="true"/>
    <_ip_UnifiedCompliancePolicyProperties xmlns="http://schemas.microsoft.com/sharepoint/v3" xsi:nil="true"/>
    <Date xmlns="1123971a-c39c-4f9c-bdbf-b585cef68c13" xsi:nil="true"/>
    <Order0 xmlns="1123971a-c39c-4f9c-bdbf-b585cef68c13" xsi:nil="true"/>
  </documentManagement>
</p:properties>
</file>

<file path=customXml/itemProps1.xml><?xml version="1.0" encoding="utf-8"?>
<ds:datastoreItem xmlns:ds="http://schemas.openxmlformats.org/officeDocument/2006/customXml" ds:itemID="{D07185B5-8FA9-4530-B1A0-BF61DCF1D82A}"/>
</file>

<file path=customXml/itemProps2.xml><?xml version="1.0" encoding="utf-8"?>
<ds:datastoreItem xmlns:ds="http://schemas.openxmlformats.org/officeDocument/2006/customXml" ds:itemID="{34E0F6A1-3CB8-4000-8170-6DCCF4603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F4D63B-76BF-4C2F-80B1-E39C8DAF82B4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257d2d43-313e-4e24-ad22-b0f65499bb2d"/>
    <ds:schemaRef ds:uri="http://www.w3.org/XML/1998/namespace"/>
    <ds:schemaRef ds:uri="http://schemas.microsoft.com/office/2006/documentManagement/types"/>
    <ds:schemaRef ds:uri="e89a7bc7-71db-47cd-b7f6-d9921ec61b32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3171</Words>
  <Application>Microsoft Office PowerPoint</Application>
  <PresentationFormat>On-screen Show (16:9)</PresentationFormat>
  <Paragraphs>418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60</vt:i4>
      </vt:variant>
    </vt:vector>
  </HeadingPairs>
  <TitlesOfParts>
    <vt:vector size="87" baseType="lpstr">
      <vt:lpstr>Aptos</vt:lpstr>
      <vt:lpstr>Arial</vt:lpstr>
      <vt:lpstr>Bradley Hand</vt:lpstr>
      <vt:lpstr>Calibri</vt:lpstr>
      <vt:lpstr>Chalkboard</vt:lpstr>
      <vt:lpstr>Helvetica Neue</vt:lpstr>
      <vt:lpstr>Inter</vt:lpstr>
      <vt:lpstr>Times New Roman</vt:lpstr>
      <vt:lpstr>Wingdings</vt:lpstr>
      <vt:lpstr>Conversation Frame</vt:lpstr>
      <vt:lpstr>11_Custom Design</vt:lpstr>
      <vt:lpstr>Divider Slides</vt:lpstr>
      <vt:lpstr>Covers</vt:lpstr>
      <vt:lpstr>Red Block - with logo</vt:lpstr>
      <vt:lpstr>Photo Conversation Frame</vt:lpstr>
      <vt:lpstr>16_Custom Design</vt:lpstr>
      <vt:lpstr>17_Custom Design</vt:lpstr>
      <vt:lpstr>2_Custom Design</vt:lpstr>
      <vt:lpstr>No logo (for when slide has a lot of content)</vt:lpstr>
      <vt:lpstr>7_Custom Design</vt:lpstr>
      <vt:lpstr>9_Custom Design</vt:lpstr>
      <vt:lpstr>12_Custom Design</vt:lpstr>
      <vt:lpstr>8_Custom Design</vt:lpstr>
      <vt:lpstr>10_Custom Design</vt:lpstr>
      <vt:lpstr>14_Custom Design</vt:lpstr>
      <vt:lpstr>13_Custom Design</vt:lpstr>
      <vt:lpstr>Custom Design</vt:lpstr>
      <vt:lpstr>PowerPoint Presentation</vt:lpstr>
      <vt:lpstr>Let’s Review the Learning Objectives From Module 1</vt:lpstr>
      <vt:lpstr>PowerPoint Presentation</vt:lpstr>
      <vt:lpstr>Review Learning Objective 2</vt:lpstr>
      <vt:lpstr>PowerPoint Presentation</vt:lpstr>
      <vt:lpstr>PowerPoint Presentation</vt:lpstr>
      <vt:lpstr>Review Learning Objective 3</vt:lpstr>
      <vt:lpstr>PowerPoint Presentation</vt:lpstr>
      <vt:lpstr>Review Learning Objective 4</vt:lpstr>
      <vt:lpstr>PowerPoint Presentation</vt:lpstr>
      <vt:lpstr>PowerPoint Presentation</vt:lpstr>
      <vt:lpstr>PowerPoint Presentation</vt:lpstr>
      <vt:lpstr>At the End of Module 2, You Will Be Able To: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end of Module 2, you will be able to: </vt:lpstr>
      <vt:lpstr>At the end of Module 2, you will be able to: </vt:lpstr>
      <vt:lpstr>PowerPoint Presentation</vt:lpstr>
      <vt:lpstr>At the end of Module 2, you will be able to: </vt:lpstr>
      <vt:lpstr>PowerPoint Presentation</vt:lpstr>
      <vt:lpstr>At the end of Module 2, you will be able to: </vt:lpstr>
      <vt:lpstr>PowerPoint Presentation</vt:lpstr>
      <vt:lpstr>PowerPoint Presentation</vt:lpstr>
      <vt:lpstr>PowerPoint Presentation</vt:lpstr>
      <vt:lpstr>Participant Evaluation</vt:lpstr>
      <vt:lpstr>PowerPoint Presentation</vt:lpstr>
    </vt:vector>
  </TitlesOfParts>
  <Company>SOCIAL CAPITAL PARTNERSHIPS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NAGLE</dc:creator>
  <cp:lastModifiedBy>Brian Foster</cp:lastModifiedBy>
  <cp:revision>67</cp:revision>
  <cp:lastPrinted>2019-07-03T21:44:23Z</cp:lastPrinted>
  <dcterms:created xsi:type="dcterms:W3CDTF">2016-06-13T15:26:28Z</dcterms:created>
  <dcterms:modified xsi:type="dcterms:W3CDTF">2024-12-17T19:40:52Z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0x0101007432213032E4B2419204AE5FA0CB0D03</vt:lpwstr>
  </property>
  <property fmtid="{D5CDD505-2E9C-101B-9397-08002B2CF9AE}" pid="3" name="MediaServiceImageTags">
    <vt:lpwstr/>
  </property>
  <property fmtid="{D5CDD505-2E9C-101B-9397-08002B2CF9AE}" pid="4" name="Order">
    <vt:lpwstr>1304200.00000000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ArticulateGUID">
    <vt:lpwstr>0C63C7D1-C031-4A93-9452-95D8280A0C3D</vt:lpwstr>
  </property>
  <property fmtid="{D5CDD505-2E9C-101B-9397-08002B2CF9AE}" pid="12" name="ArticulatePath">
    <vt:lpwstr>CHW Module 2 - QI 101 for CHWs (2)</vt:lpwstr>
  </property>
</Properties>
</file>