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02" r:id="rId5"/>
    <p:sldMasterId id="2147483837" r:id="rId6"/>
    <p:sldMasterId id="2147483746" r:id="rId7"/>
  </p:sldMasterIdLst>
  <p:notesMasterIdLst>
    <p:notesMasterId r:id="rId33"/>
  </p:notesMasterIdLst>
  <p:handoutMasterIdLst>
    <p:handoutMasterId r:id="rId34"/>
  </p:handoutMasterIdLst>
  <p:sldIdLst>
    <p:sldId id="256" r:id="rId8"/>
    <p:sldId id="347" r:id="rId9"/>
    <p:sldId id="258" r:id="rId10"/>
    <p:sldId id="259" r:id="rId11"/>
    <p:sldId id="396" r:id="rId12"/>
    <p:sldId id="261" r:id="rId13"/>
    <p:sldId id="262" r:id="rId14"/>
    <p:sldId id="397" r:id="rId15"/>
    <p:sldId id="279" r:id="rId16"/>
    <p:sldId id="264" r:id="rId17"/>
    <p:sldId id="274" r:id="rId18"/>
    <p:sldId id="275" r:id="rId19"/>
    <p:sldId id="398" r:id="rId20"/>
    <p:sldId id="268" r:id="rId21"/>
    <p:sldId id="399" r:id="rId22"/>
    <p:sldId id="277" r:id="rId23"/>
    <p:sldId id="269" r:id="rId24"/>
    <p:sldId id="400" r:id="rId25"/>
    <p:sldId id="272" r:id="rId26"/>
    <p:sldId id="401" r:id="rId27"/>
    <p:sldId id="402" r:id="rId28"/>
    <p:sldId id="502" r:id="rId29"/>
    <p:sldId id="498" r:id="rId30"/>
    <p:sldId id="496" r:id="rId31"/>
    <p:sldId id="31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GR+f1z7k9P2+3wJV75iKw==" hashData="Ta99heXh++AW0uuOHh42TvuoBiNoMHQ/CUtdUmH5p4rhr9JXvxjqWn566ozGUect94YZs4j60Uj3EsNplWzAQQ=="/>
  <p:extLst>
    <p:ext uri="{EFAFB233-063F-42B5-8137-9DF3F51BA10A}">
      <p15:sldGuideLst xmlns:p15="http://schemas.microsoft.com/office/powerpoint/2012/main">
        <p15:guide id="1" orient="horz" pos="3144">
          <p15:clr>
            <a:srgbClr val="A4A3A4"/>
          </p15:clr>
        </p15:guide>
        <p15:guide id="2" orient="horz" pos="950">
          <p15:clr>
            <a:srgbClr val="A4A3A4"/>
          </p15:clr>
        </p15:guide>
        <p15:guide id="3" orient="horz" pos="91">
          <p15:clr>
            <a:srgbClr val="A4A3A4"/>
          </p15:clr>
        </p15:guide>
        <p15:guide id="4" pos="5654">
          <p15:clr>
            <a:srgbClr val="A4A3A4"/>
          </p15:clr>
        </p15:guide>
        <p15:guide id="5" pos="2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43B17C-3AD8-957B-7A0B-7B9462A46948}" name="Christine Gendy" initials="CG" userId="S::CGendy@diabetes.org::215a736a-e595-46f2-91d5-fdf09c0ba139" providerId="AD"/>
  <p188:author id="{D24595A9-7E78-95D5-9273-DFA7F262AA73}" name="Ashley Fotherby" initials="AF" userId="S::ashley.fotherby@dirxhealth.com::2bf6b026-d31e-4fa7-9073-41e596a1a8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die Tolmie" initials="" lastIdx="58" clrIdx="0"/>
  <p:cmAuthor id="43" name="Gina Corry" initials="GC" lastIdx="43" clrIdx="43">
    <p:extLst>
      <p:ext uri="{19B8F6BF-5375-455C-9EA6-DF929625EA0E}">
        <p15:presenceInfo xmlns:p15="http://schemas.microsoft.com/office/powerpoint/2012/main" userId="S::GCorry@diabetes.org::01d3797e-87b1-407e-af98-b31974fe0900" providerId="AD"/>
      </p:ext>
    </p:extLst>
  </p:cmAuthor>
  <p:cmAuthor id="1" name="LAURA NAGLE" initials="" lastIdx="1" clrIdx="1"/>
  <p:cmAuthor id="44" name="Odette Brown" initials="OB" lastIdx="2" clrIdx="44">
    <p:extLst>
      <p:ext uri="{19B8F6BF-5375-455C-9EA6-DF929625EA0E}">
        <p15:presenceInfo xmlns:p15="http://schemas.microsoft.com/office/powerpoint/2012/main" userId="S::OBrown@diabetes.org::b397ff9e-93c3-42c7-833f-ab29c384102b" providerId="AD"/>
      </p:ext>
    </p:extLst>
  </p:cmAuthor>
  <p:cmAuthor id="2" name="Jennifer Niyangoda" initials="" lastIdx="20" clrIdx="2"/>
  <p:cmAuthor id="45" name="Ryan Woolley" initials="RW" lastIdx="4" clrIdx="45">
    <p:extLst>
      <p:ext uri="{19B8F6BF-5375-455C-9EA6-DF929625EA0E}">
        <p15:presenceInfo xmlns:p15="http://schemas.microsoft.com/office/powerpoint/2012/main" userId="S::RWoolley@diabetes.org::d7aef9a1-5c60-4a81-ab79-b1e317ee1b48" providerId="AD"/>
      </p:ext>
    </p:extLst>
  </p:cmAuthor>
  <p:cmAuthor id="3" name="Simon Williams" initials="" lastIdx="24" clrIdx="3"/>
  <p:cmAuthor id="46" name="Heidi Gioseffi" initials="HG" lastIdx="32" clrIdx="46">
    <p:extLst>
      <p:ext uri="{19B8F6BF-5375-455C-9EA6-DF929625EA0E}">
        <p15:presenceInfo xmlns:p15="http://schemas.microsoft.com/office/powerpoint/2012/main" userId="S::HGioseffi@diabetes.org::3deb387b-7d1f-48e4-9642-b795a7c3cc44" providerId="AD"/>
      </p:ext>
    </p:extLst>
  </p:cmAuthor>
  <p:cmAuthor id="4" name="Gabrielle Antoniadis" initials="GA" lastIdx="17" clrIdx="4"/>
  <p:cmAuthor id="47" name="Alexandra Day" initials="AD" lastIdx="6" clrIdx="47">
    <p:extLst>
      <p:ext uri="{19B8F6BF-5375-455C-9EA6-DF929625EA0E}">
        <p15:presenceInfo xmlns:p15="http://schemas.microsoft.com/office/powerpoint/2012/main" userId="S::ADay@diabetes.org::d9a88e59-90ae-41f9-a9af-09bf960d4e2a" providerId="AD"/>
      </p:ext>
    </p:extLst>
  </p:cmAuthor>
  <p:cmAuthor id="5" name="Microsoft Office User" initials="Office" lastIdx="25" clrIdx="5"/>
  <p:cmAuthor id="6" name="Microsoft Office User" initials="Office [2]" lastIdx="1" clrIdx="6"/>
  <p:cmAuthor id="7" name="Microsoft Office User" initials="Office [3]" lastIdx="1" clrIdx="7"/>
  <p:cmAuthor id="8" name="Microsoft Office User" initials="Office [4]" lastIdx="1" clrIdx="8"/>
  <p:cmAuthor id="9" name="Veronica LaFemina" initials="VL" lastIdx="5" clrIdx="9"/>
  <p:cmAuthor id="10" name="Tamara Darsow" initials="TD" lastIdx="11" clrIdx="10"/>
  <p:cmAuthor id="11" name="Matt Petersen" initials="MP" lastIdx="29" clrIdx="11"/>
  <p:cmAuthor id="12" name="Joy Bennett" initials="JB" lastIdx="1" clrIdx="12"/>
  <p:cmAuthor id="13" name="Joy Bennett" initials="JB [2]" lastIdx="1" clrIdx="13"/>
  <p:cmAuthor id="14" name="Joy Bennett" initials="JB [3]" lastIdx="1" clrIdx="14"/>
  <p:cmAuthor id="15" name="Joy Bennett" initials="JB [4]" lastIdx="1" clrIdx="15"/>
  <p:cmAuthor id="16" name="Joy Bennett" initials="JB [5]" lastIdx="1" clrIdx="16"/>
  <p:cmAuthor id="17" name="Joy Bennett" initials="JB [6]" lastIdx="1" clrIdx="17"/>
  <p:cmAuthor id="18" name="Joy Bennett" initials="JB [7]" lastIdx="1" clrIdx="18"/>
  <p:cmAuthor id="19" name="Joy Bennett" initials="JB [8]" lastIdx="1" clrIdx="19"/>
  <p:cmAuthor id="20" name="Joy Bennett" initials="JB [9]" lastIdx="1" clrIdx="20"/>
  <p:cmAuthor id="21" name="Joy Bennett" initials="JB [10]" lastIdx="1" clrIdx="21"/>
  <p:cmAuthor id="22" name="Joy Bennett" initials="JB [11]" lastIdx="1" clrIdx="22"/>
  <p:cmAuthor id="23" name="Joy Bennett" initials="JB [12]" lastIdx="1" clrIdx="23"/>
  <p:cmAuthor id="24" name="Joy Bennett" initials="JB [13]" lastIdx="1" clrIdx="24"/>
  <p:cmAuthor id="25" name="Joy Bennett" initials="JB [14]" lastIdx="1" clrIdx="25"/>
  <p:cmAuthor id="26" name="Joy Bennett" initials="JB [15]" lastIdx="1" clrIdx="26"/>
  <p:cmAuthor id="27" name="Joy Bennett" initials="JB [16]" lastIdx="1" clrIdx="27"/>
  <p:cmAuthor id="28" name="Joy Bennett" initials="JB [17]" lastIdx="1" clrIdx="28"/>
  <p:cmAuthor id="29" name="Joy Bennett" initials="JB [18]" lastIdx="1" clrIdx="29"/>
  <p:cmAuthor id="30" name="Joy Bennett" initials="JB [19]" lastIdx="1" clrIdx="30"/>
  <p:cmAuthor id="31" name="Joy Bennett" initials="JB [20]" lastIdx="1" clrIdx="31"/>
  <p:cmAuthor id="32" name="Joy Bennett" initials="JB [21]" lastIdx="1" clrIdx="32"/>
  <p:cmAuthor id="33" name="Joy Bennett" initials="JB [22]" lastIdx="1" clrIdx="33"/>
  <p:cmAuthor id="34" name="Joy Bennett" initials="JB [23]" lastIdx="1" clrIdx="34"/>
  <p:cmAuthor id="35" name="Sacha Uelmen" initials="SU" lastIdx="18" clrIdx="35"/>
  <p:cmAuthor id="36" name="Sean Petrie" initials="SP" lastIdx="15" clrIdx="36"/>
  <p:cmAuthor id="37" name="Kelsey Stefanik-Guizlo" initials="KS" lastIdx="23" clrIdx="37"/>
  <p:cmAuthor id="38" name="Mindy Saraco" initials="MS" lastIdx="21" clrIdx="38"/>
  <p:cmAuthor id="39" name="Benjamin Page" initials="BP" lastIdx="4" clrIdx="39"/>
  <p:cmAuthor id="40" name="Shamera Robinson" initials="SR" lastIdx="3" clrIdx="40"/>
  <p:cmAuthor id="41" name="Carly Vendemia" initials="CV" lastIdx="3" clrIdx="41"/>
  <p:cmAuthor id="42" name="Megan Martin" initials="MM" lastIdx="1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182C"/>
    <a:srgbClr val="008996"/>
    <a:srgbClr val="EF4238"/>
    <a:srgbClr val="A6192E"/>
    <a:srgbClr val="FFFFFF"/>
    <a:srgbClr val="A62D1A"/>
    <a:srgbClr val="C00000"/>
    <a:srgbClr val="B50022"/>
    <a:srgbClr val="E74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109AC-CA1F-A508-6EEF-04631D65706B}" v="30" dt="2024-06-13T16:37:30.389"/>
    <p1510:client id="{F5EBD3FF-4D90-43BD-8414-5F199A4E1D45}" v="11" dt="2024-06-13T15:38:01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66" autoAdjust="0"/>
    <p:restoredTop sz="94694"/>
  </p:normalViewPr>
  <p:slideViewPr>
    <p:cSldViewPr snapToGrid="0">
      <p:cViewPr varScale="1">
        <p:scale>
          <a:sx n="60" d="100"/>
          <a:sy n="60" d="100"/>
        </p:scale>
        <p:origin x="51" y="339"/>
      </p:cViewPr>
      <p:guideLst>
        <p:guide orient="horz" pos="3144"/>
        <p:guide orient="horz" pos="950"/>
        <p:guide orient="horz" pos="91"/>
        <p:guide pos="5654"/>
        <p:guide pos="2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09DCB-B92B-4CF7-A536-EBFF981768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4FEFD-376D-4AA1-AB6F-B4BDB03EC31E}">
      <dgm:prSet/>
      <dgm:spPr/>
      <dgm:t>
        <a:bodyPr/>
        <a:lstStyle/>
        <a:p>
          <a:r>
            <a:rPr lang="en-US"/>
            <a:t>Content</a:t>
          </a:r>
        </a:p>
      </dgm:t>
    </dgm:pt>
    <dgm:pt modelId="{66E988CC-5E2D-45A1-B06C-E00DBFC919C5}" type="parTrans" cxnId="{B31A7F1A-4B59-4452-A85E-0B46B2802511}">
      <dgm:prSet/>
      <dgm:spPr/>
      <dgm:t>
        <a:bodyPr/>
        <a:lstStyle/>
        <a:p>
          <a:endParaRPr lang="en-US"/>
        </a:p>
      </dgm:t>
    </dgm:pt>
    <dgm:pt modelId="{807EF8A6-5A83-4452-A5AE-AFA168D98131}" type="sibTrans" cxnId="{B31A7F1A-4B59-4452-A85E-0B46B2802511}">
      <dgm:prSet/>
      <dgm:spPr/>
      <dgm:t>
        <a:bodyPr/>
        <a:lstStyle/>
        <a:p>
          <a:endParaRPr lang="en-US"/>
        </a:p>
      </dgm:t>
    </dgm:pt>
    <dgm:pt modelId="{1CBEDAD3-6FC4-4D27-97C5-F88B9465CCB3}">
      <dgm:prSet/>
      <dgm:spPr/>
      <dgm:t>
        <a:bodyPr/>
        <a:lstStyle/>
        <a:p>
          <a:r>
            <a:rPr lang="en-US"/>
            <a:t>What is Quality?</a:t>
          </a:r>
        </a:p>
      </dgm:t>
    </dgm:pt>
    <dgm:pt modelId="{413A56AE-E556-47A3-AAA5-56433DC67C7B}" type="parTrans" cxnId="{32BBBCD3-3DCB-4C1B-84D4-05FC77A4CE4C}">
      <dgm:prSet/>
      <dgm:spPr/>
      <dgm:t>
        <a:bodyPr/>
        <a:lstStyle/>
        <a:p>
          <a:endParaRPr lang="en-US"/>
        </a:p>
      </dgm:t>
    </dgm:pt>
    <dgm:pt modelId="{EE456A89-0C51-432C-91F7-2E9FC523C347}" type="sibTrans" cxnId="{32BBBCD3-3DCB-4C1B-84D4-05FC77A4CE4C}">
      <dgm:prSet/>
      <dgm:spPr/>
      <dgm:t>
        <a:bodyPr/>
        <a:lstStyle/>
        <a:p>
          <a:endParaRPr lang="en-US"/>
        </a:p>
      </dgm:t>
    </dgm:pt>
    <dgm:pt modelId="{0394AB2E-89FD-4597-AB1A-3FE519E1F69E}">
      <dgm:prSet/>
      <dgm:spPr/>
      <dgm:t>
        <a:bodyPr/>
        <a:lstStyle/>
        <a:p>
          <a:r>
            <a:rPr lang="en-US"/>
            <a:t>CHWs as QI partners </a:t>
          </a:r>
        </a:p>
      </dgm:t>
    </dgm:pt>
    <dgm:pt modelId="{EAF9E20E-3A88-4496-9256-4CF65F32E4FC}" type="parTrans" cxnId="{C8FC67E8-6EB8-401B-B732-FC5077A0D019}">
      <dgm:prSet/>
      <dgm:spPr/>
      <dgm:t>
        <a:bodyPr/>
        <a:lstStyle/>
        <a:p>
          <a:endParaRPr lang="en-US"/>
        </a:p>
      </dgm:t>
    </dgm:pt>
    <dgm:pt modelId="{DB0064B4-CCDB-49C7-87EA-84452020D81F}" type="sibTrans" cxnId="{C8FC67E8-6EB8-401B-B732-FC5077A0D019}">
      <dgm:prSet/>
      <dgm:spPr/>
      <dgm:t>
        <a:bodyPr/>
        <a:lstStyle/>
        <a:p>
          <a:endParaRPr lang="en-US"/>
        </a:p>
      </dgm:t>
    </dgm:pt>
    <dgm:pt modelId="{B92CAC4F-E6AB-4028-9BC0-75142681B15F}">
      <dgm:prSet/>
      <dgm:spPr/>
      <dgm:t>
        <a:bodyPr/>
        <a:lstStyle/>
        <a:p>
          <a:r>
            <a:rPr lang="en-US"/>
            <a:t>What is Quality Improvement?</a:t>
          </a:r>
        </a:p>
      </dgm:t>
    </dgm:pt>
    <dgm:pt modelId="{81B05218-DCD2-4E8F-8D72-E005762CC205}" type="parTrans" cxnId="{067B99FD-E172-4A21-B5B7-2A634B51FC94}">
      <dgm:prSet/>
      <dgm:spPr/>
      <dgm:t>
        <a:bodyPr/>
        <a:lstStyle/>
        <a:p>
          <a:endParaRPr lang="en-US"/>
        </a:p>
      </dgm:t>
    </dgm:pt>
    <dgm:pt modelId="{51F68825-2A76-43EA-86CD-23A86BFBF290}" type="sibTrans" cxnId="{067B99FD-E172-4A21-B5B7-2A634B51FC94}">
      <dgm:prSet/>
      <dgm:spPr/>
      <dgm:t>
        <a:bodyPr/>
        <a:lstStyle/>
        <a:p>
          <a:endParaRPr lang="en-US"/>
        </a:p>
      </dgm:t>
    </dgm:pt>
    <dgm:pt modelId="{1CB70681-6ADC-469B-AA83-C2908FF5ADB2}">
      <dgm:prSet/>
      <dgm:spPr/>
      <dgm:t>
        <a:bodyPr/>
        <a:lstStyle/>
        <a:p>
          <a:r>
            <a:rPr lang="en-US"/>
            <a:t>The Six Stop QI journey</a:t>
          </a:r>
        </a:p>
      </dgm:t>
    </dgm:pt>
    <dgm:pt modelId="{C1F7484A-DA44-42C8-9DE9-85EEAEA84DE9}" type="parTrans" cxnId="{DE8BE5D7-CDC4-4F7B-880C-85B82A6D0359}">
      <dgm:prSet/>
      <dgm:spPr/>
      <dgm:t>
        <a:bodyPr/>
        <a:lstStyle/>
        <a:p>
          <a:endParaRPr lang="en-US"/>
        </a:p>
      </dgm:t>
    </dgm:pt>
    <dgm:pt modelId="{0C3F5D15-CAD4-4E42-A074-5973B8434543}" type="sibTrans" cxnId="{DE8BE5D7-CDC4-4F7B-880C-85B82A6D0359}">
      <dgm:prSet/>
      <dgm:spPr/>
      <dgm:t>
        <a:bodyPr/>
        <a:lstStyle/>
        <a:p>
          <a:endParaRPr lang="en-US"/>
        </a:p>
      </dgm:t>
    </dgm:pt>
    <dgm:pt modelId="{3646CDE6-BAFE-41B7-A71D-80A4CEC9FFD0}">
      <dgm:prSet/>
      <dgm:spPr/>
      <dgm:t>
        <a:bodyPr/>
        <a:lstStyle/>
        <a:p>
          <a:r>
            <a:rPr lang="en-US"/>
            <a:t>Stop 1 on the Journey: Identify the Quality Issue and Create a QI Goal</a:t>
          </a:r>
        </a:p>
      </dgm:t>
    </dgm:pt>
    <dgm:pt modelId="{536898B4-EF3F-4D17-BD81-97CF342F602F}" type="parTrans" cxnId="{95993C53-C7BB-400B-9A1E-FD79A2448A3E}">
      <dgm:prSet/>
      <dgm:spPr/>
      <dgm:t>
        <a:bodyPr/>
        <a:lstStyle/>
        <a:p>
          <a:endParaRPr lang="en-US"/>
        </a:p>
      </dgm:t>
    </dgm:pt>
    <dgm:pt modelId="{32F23A31-9364-4058-84CE-851F63DD6784}" type="sibTrans" cxnId="{95993C53-C7BB-400B-9A1E-FD79A2448A3E}">
      <dgm:prSet/>
      <dgm:spPr/>
      <dgm:t>
        <a:bodyPr/>
        <a:lstStyle/>
        <a:p>
          <a:endParaRPr lang="en-US"/>
        </a:p>
      </dgm:t>
    </dgm:pt>
    <dgm:pt modelId="{35943EE3-993C-46EA-B03C-A17C28E61C42}">
      <dgm:prSet/>
      <dgm:spPr/>
      <dgm:t>
        <a:bodyPr/>
        <a:lstStyle/>
        <a:p>
          <a:r>
            <a:rPr lang="en-US"/>
            <a:t>Stop 2 on the Journey: Gather Data to Understand the Quality Issue</a:t>
          </a:r>
        </a:p>
      </dgm:t>
    </dgm:pt>
    <dgm:pt modelId="{2A71A86E-5FFB-4777-8E2D-DDE2865C030B}" type="parTrans" cxnId="{1234EC8F-9CCE-4D35-B60D-184CAD2A1BC7}">
      <dgm:prSet/>
      <dgm:spPr/>
      <dgm:t>
        <a:bodyPr/>
        <a:lstStyle/>
        <a:p>
          <a:endParaRPr lang="en-US"/>
        </a:p>
      </dgm:t>
    </dgm:pt>
    <dgm:pt modelId="{E938A19B-E312-47E0-9A19-27A9E53127FD}" type="sibTrans" cxnId="{1234EC8F-9CCE-4D35-B60D-184CAD2A1BC7}">
      <dgm:prSet/>
      <dgm:spPr/>
      <dgm:t>
        <a:bodyPr/>
        <a:lstStyle/>
        <a:p>
          <a:endParaRPr lang="en-US"/>
        </a:p>
      </dgm:t>
    </dgm:pt>
    <dgm:pt modelId="{E4B2E2B1-C190-4D4C-A03B-E9D7F199C0C4}">
      <dgm:prSet/>
      <dgm:spPr/>
      <dgm:t>
        <a:bodyPr/>
        <a:lstStyle/>
        <a:p>
          <a:r>
            <a:rPr lang="en-US"/>
            <a:t>Skill Building: Learn To Process Map</a:t>
          </a:r>
        </a:p>
      </dgm:t>
    </dgm:pt>
    <dgm:pt modelId="{2800B751-0D56-4247-BEE7-F3D0A3991E5E}" type="parTrans" cxnId="{A1DEDFE0-F149-4404-93F2-12FAF9E4CAED}">
      <dgm:prSet/>
      <dgm:spPr/>
      <dgm:t>
        <a:bodyPr/>
        <a:lstStyle/>
        <a:p>
          <a:endParaRPr lang="en-US"/>
        </a:p>
      </dgm:t>
    </dgm:pt>
    <dgm:pt modelId="{B4B96A6F-8D9C-4D8E-BF5B-11B1AF77017D}" type="sibTrans" cxnId="{A1DEDFE0-F149-4404-93F2-12FAF9E4CAED}">
      <dgm:prSet/>
      <dgm:spPr/>
      <dgm:t>
        <a:bodyPr/>
        <a:lstStyle/>
        <a:p>
          <a:endParaRPr lang="en-US"/>
        </a:p>
      </dgm:t>
    </dgm:pt>
    <dgm:pt modelId="{3958C822-B9D6-4861-A530-2DC5581E455A}">
      <dgm:prSet/>
      <dgm:spPr/>
      <dgm:t>
        <a:bodyPr/>
        <a:lstStyle/>
        <a:p>
          <a:r>
            <a:rPr lang="en-US"/>
            <a:t>Reflection and Evaluation</a:t>
          </a:r>
        </a:p>
      </dgm:t>
    </dgm:pt>
    <dgm:pt modelId="{D1188AE7-124D-4047-A671-E93E27F4B0AC}" type="parTrans" cxnId="{351221A4-926D-4DBE-AC9D-0AFBE31201AE}">
      <dgm:prSet/>
      <dgm:spPr/>
      <dgm:t>
        <a:bodyPr/>
        <a:lstStyle/>
        <a:p>
          <a:endParaRPr lang="en-US"/>
        </a:p>
      </dgm:t>
    </dgm:pt>
    <dgm:pt modelId="{CE9D2FCF-B3D9-4200-8D48-AAF9E88F7911}" type="sibTrans" cxnId="{351221A4-926D-4DBE-AC9D-0AFBE31201AE}">
      <dgm:prSet/>
      <dgm:spPr/>
      <dgm:t>
        <a:bodyPr/>
        <a:lstStyle/>
        <a:p>
          <a:endParaRPr lang="en-US"/>
        </a:p>
      </dgm:t>
    </dgm:pt>
    <dgm:pt modelId="{47A0C30B-35CA-49F0-AD6B-BB5C0ED65BFC}">
      <dgm:prSet/>
      <dgm:spPr/>
      <dgm:t>
        <a:bodyPr/>
        <a:lstStyle/>
        <a:p>
          <a:r>
            <a:rPr lang="en-US"/>
            <a:t>Job Aids and Worksheets</a:t>
          </a:r>
        </a:p>
      </dgm:t>
    </dgm:pt>
    <dgm:pt modelId="{B6EE39EE-7399-4FA1-958B-01368E4DDB8D}" type="parTrans" cxnId="{564461CE-6B81-4C5C-83F6-DF9871EF24F9}">
      <dgm:prSet/>
      <dgm:spPr/>
      <dgm:t>
        <a:bodyPr/>
        <a:lstStyle/>
        <a:p>
          <a:endParaRPr lang="en-US"/>
        </a:p>
      </dgm:t>
    </dgm:pt>
    <dgm:pt modelId="{6D797382-D2BF-4CE7-91ED-D74BE3761454}" type="sibTrans" cxnId="{564461CE-6B81-4C5C-83F6-DF9871EF24F9}">
      <dgm:prSet/>
      <dgm:spPr/>
      <dgm:t>
        <a:bodyPr/>
        <a:lstStyle/>
        <a:p>
          <a:endParaRPr lang="en-US"/>
        </a:p>
      </dgm:t>
    </dgm:pt>
    <dgm:pt modelId="{91F8BCD1-C8BA-47E9-A877-70D3ABE365C5}">
      <dgm:prSet/>
      <dgm:spPr/>
      <dgm:t>
        <a:bodyPr/>
        <a:lstStyle/>
        <a:p>
          <a:r>
            <a:rPr lang="en-US"/>
            <a:t>QI Goal Creation Worksheet</a:t>
          </a:r>
        </a:p>
      </dgm:t>
    </dgm:pt>
    <dgm:pt modelId="{BA336E6E-B129-4FB3-B1CC-E26AEBE1D071}" type="parTrans" cxnId="{E1DD6E9A-5CB4-4D4C-BBB7-13985C79776F}">
      <dgm:prSet/>
      <dgm:spPr/>
      <dgm:t>
        <a:bodyPr/>
        <a:lstStyle/>
        <a:p>
          <a:endParaRPr lang="en-US"/>
        </a:p>
      </dgm:t>
    </dgm:pt>
    <dgm:pt modelId="{BE5A27DD-ED2A-4126-83D6-DBADB94CBFF9}" type="sibTrans" cxnId="{E1DD6E9A-5CB4-4D4C-BBB7-13985C79776F}">
      <dgm:prSet/>
      <dgm:spPr/>
      <dgm:t>
        <a:bodyPr/>
        <a:lstStyle/>
        <a:p>
          <a:endParaRPr lang="en-US"/>
        </a:p>
      </dgm:t>
    </dgm:pt>
    <dgm:pt modelId="{E510C7BB-B530-4B2C-ADC6-8A9910786EB0}">
      <dgm:prSet/>
      <dgm:spPr/>
      <dgm:t>
        <a:bodyPr/>
        <a:lstStyle/>
        <a:p>
          <a:r>
            <a:rPr lang="en-US"/>
            <a:t>Process Mapping Worksheet</a:t>
          </a:r>
        </a:p>
      </dgm:t>
    </dgm:pt>
    <dgm:pt modelId="{6D95C20C-01D6-44D9-AF05-2E2A19F77F0F}" type="parTrans" cxnId="{F976CDF0-272B-4D3C-9D93-FB7B62DAAA5E}">
      <dgm:prSet/>
      <dgm:spPr/>
      <dgm:t>
        <a:bodyPr/>
        <a:lstStyle/>
        <a:p>
          <a:endParaRPr lang="en-US"/>
        </a:p>
      </dgm:t>
    </dgm:pt>
    <dgm:pt modelId="{2DFA29C5-869B-4B74-A665-32FB8D499A04}" type="sibTrans" cxnId="{F976CDF0-272B-4D3C-9D93-FB7B62DAAA5E}">
      <dgm:prSet/>
      <dgm:spPr/>
      <dgm:t>
        <a:bodyPr/>
        <a:lstStyle/>
        <a:p>
          <a:endParaRPr lang="en-US"/>
        </a:p>
      </dgm:t>
    </dgm:pt>
    <dgm:pt modelId="{F7F3A68D-01FC-4C9B-848C-47DAE140DA0B}">
      <dgm:prSet/>
      <dgm:spPr/>
      <dgm:t>
        <a:bodyPr/>
        <a:lstStyle/>
        <a:p>
          <a:r>
            <a:rPr lang="en-US"/>
            <a:t>Homework: Personal QI Project Page 1 </a:t>
          </a:r>
        </a:p>
      </dgm:t>
    </dgm:pt>
    <dgm:pt modelId="{9E9C313D-CB9A-43C5-BCA6-E80C37D16F4C}" type="parTrans" cxnId="{BA65BB8B-E49F-41CB-B3C1-CF4139A29313}">
      <dgm:prSet/>
      <dgm:spPr/>
      <dgm:t>
        <a:bodyPr/>
        <a:lstStyle/>
        <a:p>
          <a:endParaRPr lang="en-US"/>
        </a:p>
      </dgm:t>
    </dgm:pt>
    <dgm:pt modelId="{09A87E4B-D594-4405-A900-CB8E9D94E042}" type="sibTrans" cxnId="{BA65BB8B-E49F-41CB-B3C1-CF4139A29313}">
      <dgm:prSet/>
      <dgm:spPr/>
      <dgm:t>
        <a:bodyPr/>
        <a:lstStyle/>
        <a:p>
          <a:endParaRPr lang="en-US"/>
        </a:p>
      </dgm:t>
    </dgm:pt>
    <dgm:pt modelId="{E012D78B-A97C-E345-A76A-CD6F67E8E1F6}" type="pres">
      <dgm:prSet presAssocID="{A2209DCB-B92B-4CF7-A536-EBFF98176817}" presName="linear" presStyleCnt="0">
        <dgm:presLayoutVars>
          <dgm:animLvl val="lvl"/>
          <dgm:resizeHandles val="exact"/>
        </dgm:presLayoutVars>
      </dgm:prSet>
      <dgm:spPr/>
    </dgm:pt>
    <dgm:pt modelId="{06F6CD2E-C6AE-4046-9C84-8616B066CAA6}" type="pres">
      <dgm:prSet presAssocID="{4414FEFD-376D-4AA1-AB6F-B4BDB03EC3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48C321-CF5C-FD45-92D0-8DB3F56BEBFA}" type="pres">
      <dgm:prSet presAssocID="{4414FEFD-376D-4AA1-AB6F-B4BDB03EC31E}" presName="childText" presStyleLbl="revTx" presStyleIdx="0" presStyleCnt="2">
        <dgm:presLayoutVars>
          <dgm:bulletEnabled val="1"/>
        </dgm:presLayoutVars>
      </dgm:prSet>
      <dgm:spPr/>
    </dgm:pt>
    <dgm:pt modelId="{1936618D-0A63-CF4C-B57D-18BB095BCB7C}" type="pres">
      <dgm:prSet presAssocID="{47A0C30B-35CA-49F0-AD6B-BB5C0ED65B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65EE4C-8692-3E44-B0CB-BBF82F00F286}" type="pres">
      <dgm:prSet presAssocID="{47A0C30B-35CA-49F0-AD6B-BB5C0ED65BF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7AB1601-494B-7848-ACE3-AEB499C39040}" type="presOf" srcId="{47A0C30B-35CA-49F0-AD6B-BB5C0ED65BFC}" destId="{1936618D-0A63-CF4C-B57D-18BB095BCB7C}" srcOrd="0" destOrd="0" presId="urn:microsoft.com/office/officeart/2005/8/layout/vList2"/>
    <dgm:cxn modelId="{8F7F1308-7D85-0746-8927-38BC076E8F13}" type="presOf" srcId="{4414FEFD-376D-4AA1-AB6F-B4BDB03EC31E}" destId="{06F6CD2E-C6AE-4046-9C84-8616B066CAA6}" srcOrd="0" destOrd="0" presId="urn:microsoft.com/office/officeart/2005/8/layout/vList2"/>
    <dgm:cxn modelId="{BCD10B14-B579-7B49-9608-54431BC7DC05}" type="presOf" srcId="{E4B2E2B1-C190-4D4C-A03B-E9D7F199C0C4}" destId="{2048C321-CF5C-FD45-92D0-8DB3F56BEBFA}" srcOrd="0" destOrd="6" presId="urn:microsoft.com/office/officeart/2005/8/layout/vList2"/>
    <dgm:cxn modelId="{B31A7F1A-4B59-4452-A85E-0B46B2802511}" srcId="{A2209DCB-B92B-4CF7-A536-EBFF98176817}" destId="{4414FEFD-376D-4AA1-AB6F-B4BDB03EC31E}" srcOrd="0" destOrd="0" parTransId="{66E988CC-5E2D-45A1-B06C-E00DBFC919C5}" sibTransId="{807EF8A6-5A83-4452-A5AE-AFA168D98131}"/>
    <dgm:cxn modelId="{4126BA5C-9FF6-0047-9CC6-2C0EBD34CC89}" type="presOf" srcId="{E510C7BB-B530-4B2C-ADC6-8A9910786EB0}" destId="{1065EE4C-8692-3E44-B0CB-BBF82F00F286}" srcOrd="0" destOrd="1" presId="urn:microsoft.com/office/officeart/2005/8/layout/vList2"/>
    <dgm:cxn modelId="{8725AA4F-E968-1C43-A5A6-410259A0695E}" type="presOf" srcId="{1CBEDAD3-6FC4-4D27-97C5-F88B9465CCB3}" destId="{2048C321-CF5C-FD45-92D0-8DB3F56BEBFA}" srcOrd="0" destOrd="0" presId="urn:microsoft.com/office/officeart/2005/8/layout/vList2"/>
    <dgm:cxn modelId="{95993C53-C7BB-400B-9A1E-FD79A2448A3E}" srcId="{4414FEFD-376D-4AA1-AB6F-B4BDB03EC31E}" destId="{3646CDE6-BAFE-41B7-A71D-80A4CEC9FFD0}" srcOrd="4" destOrd="0" parTransId="{536898B4-EF3F-4D17-BD81-97CF342F602F}" sibTransId="{32F23A31-9364-4058-84CE-851F63DD6784}"/>
    <dgm:cxn modelId="{8D69F358-F940-804C-96FE-4F1EC2DEECFE}" type="presOf" srcId="{3958C822-B9D6-4861-A530-2DC5581E455A}" destId="{2048C321-CF5C-FD45-92D0-8DB3F56BEBFA}" srcOrd="0" destOrd="7" presId="urn:microsoft.com/office/officeart/2005/8/layout/vList2"/>
    <dgm:cxn modelId="{7AE34280-5809-4B41-88B1-002D0C829168}" type="presOf" srcId="{91F8BCD1-C8BA-47E9-A877-70D3ABE365C5}" destId="{1065EE4C-8692-3E44-B0CB-BBF82F00F286}" srcOrd="0" destOrd="0" presId="urn:microsoft.com/office/officeart/2005/8/layout/vList2"/>
    <dgm:cxn modelId="{A272D184-EBF7-4245-AD8B-EFB7FE6F5632}" type="presOf" srcId="{B92CAC4F-E6AB-4028-9BC0-75142681B15F}" destId="{2048C321-CF5C-FD45-92D0-8DB3F56BEBFA}" srcOrd="0" destOrd="2" presId="urn:microsoft.com/office/officeart/2005/8/layout/vList2"/>
    <dgm:cxn modelId="{6992868A-B023-AA41-80BA-A76BA344685A}" type="presOf" srcId="{1CB70681-6ADC-469B-AA83-C2908FF5ADB2}" destId="{2048C321-CF5C-FD45-92D0-8DB3F56BEBFA}" srcOrd="0" destOrd="3" presId="urn:microsoft.com/office/officeart/2005/8/layout/vList2"/>
    <dgm:cxn modelId="{BA65BB8B-E49F-41CB-B3C1-CF4139A29313}" srcId="{47A0C30B-35CA-49F0-AD6B-BB5C0ED65BFC}" destId="{F7F3A68D-01FC-4C9B-848C-47DAE140DA0B}" srcOrd="2" destOrd="0" parTransId="{9E9C313D-CB9A-43C5-BCA6-E80C37D16F4C}" sibTransId="{09A87E4B-D594-4405-A900-CB8E9D94E042}"/>
    <dgm:cxn modelId="{1234EC8F-9CCE-4D35-B60D-184CAD2A1BC7}" srcId="{4414FEFD-376D-4AA1-AB6F-B4BDB03EC31E}" destId="{35943EE3-993C-46EA-B03C-A17C28E61C42}" srcOrd="5" destOrd="0" parTransId="{2A71A86E-5FFB-4777-8E2D-DDE2865C030B}" sibTransId="{E938A19B-E312-47E0-9A19-27A9E53127FD}"/>
    <dgm:cxn modelId="{E1DD6E9A-5CB4-4D4C-BBB7-13985C79776F}" srcId="{47A0C30B-35CA-49F0-AD6B-BB5C0ED65BFC}" destId="{91F8BCD1-C8BA-47E9-A877-70D3ABE365C5}" srcOrd="0" destOrd="0" parTransId="{BA336E6E-B129-4FB3-B1CC-E26AEBE1D071}" sibTransId="{BE5A27DD-ED2A-4126-83D6-DBADB94CBFF9}"/>
    <dgm:cxn modelId="{351221A4-926D-4DBE-AC9D-0AFBE31201AE}" srcId="{4414FEFD-376D-4AA1-AB6F-B4BDB03EC31E}" destId="{3958C822-B9D6-4861-A530-2DC5581E455A}" srcOrd="7" destOrd="0" parTransId="{D1188AE7-124D-4047-A671-E93E27F4B0AC}" sibTransId="{CE9D2FCF-B3D9-4200-8D48-AAF9E88F7911}"/>
    <dgm:cxn modelId="{1EEEF1C3-CE2A-D047-B5B5-1FA9F52E6B86}" type="presOf" srcId="{A2209DCB-B92B-4CF7-A536-EBFF98176817}" destId="{E012D78B-A97C-E345-A76A-CD6F67E8E1F6}" srcOrd="0" destOrd="0" presId="urn:microsoft.com/office/officeart/2005/8/layout/vList2"/>
    <dgm:cxn modelId="{564461CE-6B81-4C5C-83F6-DF9871EF24F9}" srcId="{A2209DCB-B92B-4CF7-A536-EBFF98176817}" destId="{47A0C30B-35CA-49F0-AD6B-BB5C0ED65BFC}" srcOrd="1" destOrd="0" parTransId="{B6EE39EE-7399-4FA1-958B-01368E4DDB8D}" sibTransId="{6D797382-D2BF-4CE7-91ED-D74BE3761454}"/>
    <dgm:cxn modelId="{32BBBCD3-3DCB-4C1B-84D4-05FC77A4CE4C}" srcId="{4414FEFD-376D-4AA1-AB6F-B4BDB03EC31E}" destId="{1CBEDAD3-6FC4-4D27-97C5-F88B9465CCB3}" srcOrd="0" destOrd="0" parTransId="{413A56AE-E556-47A3-AAA5-56433DC67C7B}" sibTransId="{EE456A89-0C51-432C-91F7-2E9FC523C347}"/>
    <dgm:cxn modelId="{DE8BE5D7-CDC4-4F7B-880C-85B82A6D0359}" srcId="{4414FEFD-376D-4AA1-AB6F-B4BDB03EC31E}" destId="{1CB70681-6ADC-469B-AA83-C2908FF5ADB2}" srcOrd="3" destOrd="0" parTransId="{C1F7484A-DA44-42C8-9DE9-85EEAEA84DE9}" sibTransId="{0C3F5D15-CAD4-4E42-A074-5973B8434543}"/>
    <dgm:cxn modelId="{A1DEDFE0-F149-4404-93F2-12FAF9E4CAED}" srcId="{4414FEFD-376D-4AA1-AB6F-B4BDB03EC31E}" destId="{E4B2E2B1-C190-4D4C-A03B-E9D7F199C0C4}" srcOrd="6" destOrd="0" parTransId="{2800B751-0D56-4247-BEE7-F3D0A3991E5E}" sibTransId="{B4B96A6F-8D9C-4D8E-BF5B-11B1AF77017D}"/>
    <dgm:cxn modelId="{67D533E6-56C2-3648-B904-FC388F0794DE}" type="presOf" srcId="{0394AB2E-89FD-4597-AB1A-3FE519E1F69E}" destId="{2048C321-CF5C-FD45-92D0-8DB3F56BEBFA}" srcOrd="0" destOrd="1" presId="urn:microsoft.com/office/officeart/2005/8/layout/vList2"/>
    <dgm:cxn modelId="{C8FC67E8-6EB8-401B-B732-FC5077A0D019}" srcId="{4414FEFD-376D-4AA1-AB6F-B4BDB03EC31E}" destId="{0394AB2E-89FD-4597-AB1A-3FE519E1F69E}" srcOrd="1" destOrd="0" parTransId="{EAF9E20E-3A88-4496-9256-4CF65F32E4FC}" sibTransId="{DB0064B4-CCDB-49C7-87EA-84452020D81F}"/>
    <dgm:cxn modelId="{E6638DF0-FA43-4A40-BF07-20294DBC4DD3}" type="presOf" srcId="{F7F3A68D-01FC-4C9B-848C-47DAE140DA0B}" destId="{1065EE4C-8692-3E44-B0CB-BBF82F00F286}" srcOrd="0" destOrd="2" presId="urn:microsoft.com/office/officeart/2005/8/layout/vList2"/>
    <dgm:cxn modelId="{F976CDF0-272B-4D3C-9D93-FB7B62DAAA5E}" srcId="{47A0C30B-35CA-49F0-AD6B-BB5C0ED65BFC}" destId="{E510C7BB-B530-4B2C-ADC6-8A9910786EB0}" srcOrd="1" destOrd="0" parTransId="{6D95C20C-01D6-44D9-AF05-2E2A19F77F0F}" sibTransId="{2DFA29C5-869B-4B74-A665-32FB8D499A04}"/>
    <dgm:cxn modelId="{39643CF4-F19D-9148-BAB2-F90B6B7C1523}" type="presOf" srcId="{35943EE3-993C-46EA-B03C-A17C28E61C42}" destId="{2048C321-CF5C-FD45-92D0-8DB3F56BEBFA}" srcOrd="0" destOrd="5" presId="urn:microsoft.com/office/officeart/2005/8/layout/vList2"/>
    <dgm:cxn modelId="{067B99FD-E172-4A21-B5B7-2A634B51FC94}" srcId="{4414FEFD-376D-4AA1-AB6F-B4BDB03EC31E}" destId="{B92CAC4F-E6AB-4028-9BC0-75142681B15F}" srcOrd="2" destOrd="0" parTransId="{81B05218-DCD2-4E8F-8D72-E005762CC205}" sibTransId="{51F68825-2A76-43EA-86CD-23A86BFBF290}"/>
    <dgm:cxn modelId="{6DAA8DFE-2025-E34E-BE0F-5BC9FC0EA09F}" type="presOf" srcId="{3646CDE6-BAFE-41B7-A71D-80A4CEC9FFD0}" destId="{2048C321-CF5C-FD45-92D0-8DB3F56BEBFA}" srcOrd="0" destOrd="4" presId="urn:microsoft.com/office/officeart/2005/8/layout/vList2"/>
    <dgm:cxn modelId="{10939CF4-8A52-9147-B6FA-51CBA2D541B1}" type="presParOf" srcId="{E012D78B-A97C-E345-A76A-CD6F67E8E1F6}" destId="{06F6CD2E-C6AE-4046-9C84-8616B066CAA6}" srcOrd="0" destOrd="0" presId="urn:microsoft.com/office/officeart/2005/8/layout/vList2"/>
    <dgm:cxn modelId="{C6831D20-CE60-734F-859E-7D42958E6B21}" type="presParOf" srcId="{E012D78B-A97C-E345-A76A-CD6F67E8E1F6}" destId="{2048C321-CF5C-FD45-92D0-8DB3F56BEBFA}" srcOrd="1" destOrd="0" presId="urn:microsoft.com/office/officeart/2005/8/layout/vList2"/>
    <dgm:cxn modelId="{8C212D0E-B405-A54C-9AAE-53A9B7EE312C}" type="presParOf" srcId="{E012D78B-A97C-E345-A76A-CD6F67E8E1F6}" destId="{1936618D-0A63-CF4C-B57D-18BB095BCB7C}" srcOrd="2" destOrd="0" presId="urn:microsoft.com/office/officeart/2005/8/layout/vList2"/>
    <dgm:cxn modelId="{AABD07BC-65CC-7749-8D11-AADF64006068}" type="presParOf" srcId="{E012D78B-A97C-E345-A76A-CD6F67E8E1F6}" destId="{1065EE4C-8692-3E44-B0CB-BBF82F00F2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09DCB-B92B-4CF7-A536-EBFF981768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4FEFD-376D-4AA1-AB6F-B4BDB03EC31E}">
      <dgm:prSet/>
      <dgm:spPr/>
      <dgm:t>
        <a:bodyPr/>
        <a:lstStyle/>
        <a:p>
          <a:r>
            <a:rPr lang="en-US"/>
            <a:t>Content</a:t>
          </a:r>
        </a:p>
      </dgm:t>
    </dgm:pt>
    <dgm:pt modelId="{66E988CC-5E2D-45A1-B06C-E00DBFC919C5}" type="parTrans" cxnId="{B31A7F1A-4B59-4452-A85E-0B46B2802511}">
      <dgm:prSet/>
      <dgm:spPr/>
      <dgm:t>
        <a:bodyPr/>
        <a:lstStyle/>
        <a:p>
          <a:endParaRPr lang="en-US"/>
        </a:p>
      </dgm:t>
    </dgm:pt>
    <dgm:pt modelId="{807EF8A6-5A83-4452-A5AE-AFA168D98131}" type="sibTrans" cxnId="{B31A7F1A-4B59-4452-A85E-0B46B2802511}">
      <dgm:prSet/>
      <dgm:spPr/>
      <dgm:t>
        <a:bodyPr/>
        <a:lstStyle/>
        <a:p>
          <a:endParaRPr lang="en-US"/>
        </a:p>
      </dgm:t>
    </dgm:pt>
    <dgm:pt modelId="{1CBEDAD3-6FC4-4D27-97C5-F88B9465CCB3}">
      <dgm:prSet/>
      <dgm:spPr/>
      <dgm:t>
        <a:bodyPr/>
        <a:lstStyle/>
        <a:p>
          <a:r>
            <a:rPr lang="en-US"/>
            <a:t>Exercise: Present Your Homework</a:t>
          </a:r>
        </a:p>
      </dgm:t>
    </dgm:pt>
    <dgm:pt modelId="{413A56AE-E556-47A3-AAA5-56433DC67C7B}" type="parTrans" cxnId="{32BBBCD3-3DCB-4C1B-84D4-05FC77A4CE4C}">
      <dgm:prSet/>
      <dgm:spPr/>
      <dgm:t>
        <a:bodyPr/>
        <a:lstStyle/>
        <a:p>
          <a:endParaRPr lang="en-US"/>
        </a:p>
      </dgm:t>
    </dgm:pt>
    <dgm:pt modelId="{EE456A89-0C51-432C-91F7-2E9FC523C347}" type="sibTrans" cxnId="{32BBBCD3-3DCB-4C1B-84D4-05FC77A4CE4C}">
      <dgm:prSet/>
      <dgm:spPr/>
      <dgm:t>
        <a:bodyPr/>
        <a:lstStyle/>
        <a:p>
          <a:endParaRPr lang="en-US"/>
        </a:p>
      </dgm:t>
    </dgm:pt>
    <dgm:pt modelId="{47A0C30B-35CA-49F0-AD6B-BB5C0ED65BFC}">
      <dgm:prSet/>
      <dgm:spPr/>
      <dgm:t>
        <a:bodyPr/>
        <a:lstStyle/>
        <a:p>
          <a:r>
            <a:rPr lang="en-US"/>
            <a:t>Job Aids &amp; Worksheets</a:t>
          </a:r>
        </a:p>
      </dgm:t>
    </dgm:pt>
    <dgm:pt modelId="{B6EE39EE-7399-4FA1-958B-01368E4DDB8D}" type="parTrans" cxnId="{564461CE-6B81-4C5C-83F6-DF9871EF24F9}">
      <dgm:prSet/>
      <dgm:spPr/>
      <dgm:t>
        <a:bodyPr/>
        <a:lstStyle/>
        <a:p>
          <a:endParaRPr lang="en-US"/>
        </a:p>
      </dgm:t>
    </dgm:pt>
    <dgm:pt modelId="{6D797382-D2BF-4CE7-91ED-D74BE3761454}" type="sibTrans" cxnId="{564461CE-6B81-4C5C-83F6-DF9871EF24F9}">
      <dgm:prSet/>
      <dgm:spPr/>
      <dgm:t>
        <a:bodyPr/>
        <a:lstStyle/>
        <a:p>
          <a:endParaRPr lang="en-US"/>
        </a:p>
      </dgm:t>
    </dgm:pt>
    <dgm:pt modelId="{91F8BCD1-C8BA-47E9-A877-70D3ABE365C5}">
      <dgm:prSet/>
      <dgm:spPr/>
      <dgm:t>
        <a:bodyPr/>
        <a:lstStyle/>
        <a:p>
          <a:r>
            <a:rPr lang="en-US"/>
            <a:t>Job Aid: The 5 Whys</a:t>
          </a:r>
        </a:p>
      </dgm:t>
    </dgm:pt>
    <dgm:pt modelId="{BA336E6E-B129-4FB3-B1CC-E26AEBE1D071}" type="parTrans" cxnId="{E1DD6E9A-5CB4-4D4C-BBB7-13985C79776F}">
      <dgm:prSet/>
      <dgm:spPr/>
      <dgm:t>
        <a:bodyPr/>
        <a:lstStyle/>
        <a:p>
          <a:endParaRPr lang="en-US"/>
        </a:p>
      </dgm:t>
    </dgm:pt>
    <dgm:pt modelId="{BE5A27DD-ED2A-4126-83D6-DBADB94CBFF9}" type="sibTrans" cxnId="{E1DD6E9A-5CB4-4D4C-BBB7-13985C79776F}">
      <dgm:prSet/>
      <dgm:spPr/>
      <dgm:t>
        <a:bodyPr/>
        <a:lstStyle/>
        <a:p>
          <a:endParaRPr lang="en-US"/>
        </a:p>
      </dgm:t>
    </dgm:pt>
    <dgm:pt modelId="{E93B7295-5B7E-1145-BBE2-1AF0DB06219C}">
      <dgm:prSet/>
      <dgm:spPr/>
      <dgm:t>
        <a:bodyPr/>
        <a:lstStyle/>
        <a:p>
          <a:r>
            <a:rPr lang="en-US"/>
            <a:t>Stop 3 on the Journey: Find the Root Cause of the QI Issue</a:t>
          </a:r>
        </a:p>
      </dgm:t>
    </dgm:pt>
    <dgm:pt modelId="{70002C51-2027-9246-822A-AA6103C5CBEB}" type="parTrans" cxnId="{09796E79-6860-7D4A-9341-0732CDA7A034}">
      <dgm:prSet/>
      <dgm:spPr/>
      <dgm:t>
        <a:bodyPr/>
        <a:lstStyle/>
        <a:p>
          <a:endParaRPr lang="en-US"/>
        </a:p>
      </dgm:t>
    </dgm:pt>
    <dgm:pt modelId="{A2A1FED0-CA3A-CB40-91BC-B83E555A2E1E}" type="sibTrans" cxnId="{09796E79-6860-7D4A-9341-0732CDA7A034}">
      <dgm:prSet/>
      <dgm:spPr/>
      <dgm:t>
        <a:bodyPr/>
        <a:lstStyle/>
        <a:p>
          <a:endParaRPr lang="en-US"/>
        </a:p>
      </dgm:t>
    </dgm:pt>
    <dgm:pt modelId="{6926A0D2-71F0-2741-95CA-C7270D707F23}">
      <dgm:prSet/>
      <dgm:spPr/>
      <dgm:t>
        <a:bodyPr/>
        <a:lstStyle/>
        <a:p>
          <a:r>
            <a:rPr lang="en-US"/>
            <a:t>Skill Building: The 5 Whys</a:t>
          </a:r>
        </a:p>
      </dgm:t>
    </dgm:pt>
    <dgm:pt modelId="{F5E50840-D47A-164E-8B2D-CDFB4E7363B7}" type="parTrans" cxnId="{EBA91A47-C5AE-4244-9818-4386FA8CE2C5}">
      <dgm:prSet/>
      <dgm:spPr/>
      <dgm:t>
        <a:bodyPr/>
        <a:lstStyle/>
        <a:p>
          <a:endParaRPr lang="en-US"/>
        </a:p>
      </dgm:t>
    </dgm:pt>
    <dgm:pt modelId="{655D6164-1705-A144-8584-C5FA6B22DFF1}" type="sibTrans" cxnId="{EBA91A47-C5AE-4244-9818-4386FA8CE2C5}">
      <dgm:prSet/>
      <dgm:spPr/>
      <dgm:t>
        <a:bodyPr/>
        <a:lstStyle/>
        <a:p>
          <a:endParaRPr lang="en-US"/>
        </a:p>
      </dgm:t>
    </dgm:pt>
    <dgm:pt modelId="{06829761-9BFF-2248-99EF-AFC17E7CEF29}">
      <dgm:prSet/>
      <dgm:spPr/>
      <dgm:t>
        <a:bodyPr/>
        <a:lstStyle/>
        <a:p>
          <a:r>
            <a:rPr lang="en-US"/>
            <a:t>Stop 4 on the Journey: Generate Solutions to Test</a:t>
          </a:r>
        </a:p>
      </dgm:t>
    </dgm:pt>
    <dgm:pt modelId="{9D9B9DCD-9AF1-6449-BE44-E51D285BC824}" type="parTrans" cxnId="{7FD802F2-2055-314C-955D-28DBC54F3903}">
      <dgm:prSet/>
      <dgm:spPr/>
      <dgm:t>
        <a:bodyPr/>
        <a:lstStyle/>
        <a:p>
          <a:endParaRPr lang="en-US"/>
        </a:p>
      </dgm:t>
    </dgm:pt>
    <dgm:pt modelId="{5B727BD1-9720-234A-BFC8-FE55B5F2DC27}" type="sibTrans" cxnId="{7FD802F2-2055-314C-955D-28DBC54F3903}">
      <dgm:prSet/>
      <dgm:spPr/>
      <dgm:t>
        <a:bodyPr/>
        <a:lstStyle/>
        <a:p>
          <a:endParaRPr lang="en-US"/>
        </a:p>
      </dgm:t>
    </dgm:pt>
    <dgm:pt modelId="{11DD6161-C347-204F-9661-9896BD4615A0}">
      <dgm:prSet/>
      <dgm:spPr/>
      <dgm:t>
        <a:bodyPr/>
        <a:lstStyle/>
        <a:p>
          <a:r>
            <a:rPr lang="en-US"/>
            <a:t>Skill Building: Brainstorming</a:t>
          </a:r>
        </a:p>
      </dgm:t>
    </dgm:pt>
    <dgm:pt modelId="{7F9C4948-57F7-9246-BA5E-E7C4B3B52FC1}" type="parTrans" cxnId="{1094BD78-C101-7946-B56B-7EB7601963EA}">
      <dgm:prSet/>
      <dgm:spPr/>
      <dgm:t>
        <a:bodyPr/>
        <a:lstStyle/>
        <a:p>
          <a:endParaRPr lang="en-US"/>
        </a:p>
      </dgm:t>
    </dgm:pt>
    <dgm:pt modelId="{76489E08-3477-7E4D-8551-4DCA967AACA9}" type="sibTrans" cxnId="{1094BD78-C101-7946-B56B-7EB7601963EA}">
      <dgm:prSet/>
      <dgm:spPr/>
      <dgm:t>
        <a:bodyPr/>
        <a:lstStyle/>
        <a:p>
          <a:endParaRPr lang="en-US"/>
        </a:p>
      </dgm:t>
    </dgm:pt>
    <dgm:pt modelId="{DAECAE77-0EB1-EC4E-8D1E-47DC2EC9B9DE}">
      <dgm:prSet/>
      <dgm:spPr/>
      <dgm:t>
        <a:bodyPr/>
        <a:lstStyle/>
        <a:p>
          <a:r>
            <a:rPr lang="en-US"/>
            <a:t>Stop 5 on the Journey: Select the Best Idea and do Small Tests</a:t>
          </a:r>
        </a:p>
      </dgm:t>
    </dgm:pt>
    <dgm:pt modelId="{7052146F-7CFC-A24B-852D-28628F88DA84}" type="parTrans" cxnId="{556D582F-B71B-704D-B23B-0B390D63177A}">
      <dgm:prSet/>
      <dgm:spPr/>
      <dgm:t>
        <a:bodyPr/>
        <a:lstStyle/>
        <a:p>
          <a:endParaRPr lang="en-US"/>
        </a:p>
      </dgm:t>
    </dgm:pt>
    <dgm:pt modelId="{FB4580F3-DD9C-3B4C-AC5F-94575AA4D42F}" type="sibTrans" cxnId="{556D582F-B71B-704D-B23B-0B390D63177A}">
      <dgm:prSet/>
      <dgm:spPr/>
      <dgm:t>
        <a:bodyPr/>
        <a:lstStyle/>
        <a:p>
          <a:endParaRPr lang="en-US"/>
        </a:p>
      </dgm:t>
    </dgm:pt>
    <dgm:pt modelId="{150B61BB-7823-8744-A70E-B4DDE0B607F5}">
      <dgm:prSet/>
      <dgm:spPr/>
      <dgm:t>
        <a:bodyPr/>
        <a:lstStyle/>
        <a:p>
          <a:r>
            <a:rPr lang="en-US"/>
            <a:t>Stop 6: Implement What Works and Keep it Going</a:t>
          </a:r>
        </a:p>
      </dgm:t>
    </dgm:pt>
    <dgm:pt modelId="{FBA8F1D7-CC42-E447-8611-A14A3F02E1B4}" type="parTrans" cxnId="{43006E80-EE93-E146-A12F-15977549CEE7}">
      <dgm:prSet/>
      <dgm:spPr/>
      <dgm:t>
        <a:bodyPr/>
        <a:lstStyle/>
        <a:p>
          <a:endParaRPr lang="en-US"/>
        </a:p>
      </dgm:t>
    </dgm:pt>
    <dgm:pt modelId="{04BC46F3-F930-DF48-BA31-1C376A8EFA31}" type="sibTrans" cxnId="{43006E80-EE93-E146-A12F-15977549CEE7}">
      <dgm:prSet/>
      <dgm:spPr/>
      <dgm:t>
        <a:bodyPr/>
        <a:lstStyle/>
        <a:p>
          <a:endParaRPr lang="en-US"/>
        </a:p>
      </dgm:t>
    </dgm:pt>
    <dgm:pt modelId="{0B9A8D59-2E00-2544-A23E-D487846FA91B}">
      <dgm:prSet/>
      <dgm:spPr/>
      <dgm:t>
        <a:bodyPr/>
        <a:lstStyle/>
        <a:p>
          <a:r>
            <a:rPr lang="en-US"/>
            <a:t>Reflection and Evaluation</a:t>
          </a:r>
        </a:p>
      </dgm:t>
    </dgm:pt>
    <dgm:pt modelId="{34FCF246-33C2-7443-B48E-C79D83F4A031}" type="parTrans" cxnId="{B7650D4E-409F-2945-8957-D8A6CB0E0587}">
      <dgm:prSet/>
      <dgm:spPr/>
      <dgm:t>
        <a:bodyPr/>
        <a:lstStyle/>
        <a:p>
          <a:endParaRPr lang="en-US"/>
        </a:p>
      </dgm:t>
    </dgm:pt>
    <dgm:pt modelId="{4AF93F6F-A6BA-A34F-919C-6FC3346D48AB}" type="sibTrans" cxnId="{B7650D4E-409F-2945-8957-D8A6CB0E0587}">
      <dgm:prSet/>
      <dgm:spPr/>
      <dgm:t>
        <a:bodyPr/>
        <a:lstStyle/>
        <a:p>
          <a:endParaRPr lang="en-US"/>
        </a:p>
      </dgm:t>
    </dgm:pt>
    <dgm:pt modelId="{75875CCF-AD5D-ED4A-8A0D-9BF039AE45EC}">
      <dgm:prSet/>
      <dgm:spPr/>
      <dgm:t>
        <a:bodyPr/>
        <a:lstStyle/>
        <a:p>
          <a:r>
            <a:rPr lang="en-US"/>
            <a:t>Job Aid: Brainstorming</a:t>
          </a:r>
        </a:p>
      </dgm:t>
    </dgm:pt>
    <dgm:pt modelId="{99F4A136-4773-D24A-BEDE-13CBAE08968C}" type="parTrans" cxnId="{CBD3430B-446E-F448-9CB7-F8729D7BF9F9}">
      <dgm:prSet/>
      <dgm:spPr/>
      <dgm:t>
        <a:bodyPr/>
        <a:lstStyle/>
        <a:p>
          <a:endParaRPr lang="en-US"/>
        </a:p>
      </dgm:t>
    </dgm:pt>
    <dgm:pt modelId="{A5235F9C-C104-1940-A628-EE11908E59E9}" type="sibTrans" cxnId="{CBD3430B-446E-F448-9CB7-F8729D7BF9F9}">
      <dgm:prSet/>
      <dgm:spPr/>
      <dgm:t>
        <a:bodyPr/>
        <a:lstStyle/>
        <a:p>
          <a:endParaRPr lang="en-US"/>
        </a:p>
      </dgm:t>
    </dgm:pt>
    <dgm:pt modelId="{DF9ACDEB-CB67-BA49-8CC2-AFBE3B45A516}">
      <dgm:prSet/>
      <dgm:spPr/>
      <dgm:t>
        <a:bodyPr/>
        <a:lstStyle/>
        <a:p>
          <a:r>
            <a:rPr lang="en-US"/>
            <a:t>Homework: Person QI Project page 2</a:t>
          </a:r>
        </a:p>
      </dgm:t>
    </dgm:pt>
    <dgm:pt modelId="{31204E08-D9C5-C846-B2EB-B633E0BBDC8A}" type="parTrans" cxnId="{286AF149-5492-FD4D-A97E-06CE85E2A6AF}">
      <dgm:prSet/>
      <dgm:spPr/>
      <dgm:t>
        <a:bodyPr/>
        <a:lstStyle/>
        <a:p>
          <a:endParaRPr lang="en-US"/>
        </a:p>
      </dgm:t>
    </dgm:pt>
    <dgm:pt modelId="{5A930EBA-05CF-A043-B2B5-9012F49403B1}" type="sibTrans" cxnId="{286AF149-5492-FD4D-A97E-06CE85E2A6AF}">
      <dgm:prSet/>
      <dgm:spPr/>
      <dgm:t>
        <a:bodyPr/>
        <a:lstStyle/>
        <a:p>
          <a:endParaRPr lang="en-US"/>
        </a:p>
      </dgm:t>
    </dgm:pt>
    <dgm:pt modelId="{E012D78B-A97C-E345-A76A-CD6F67E8E1F6}" type="pres">
      <dgm:prSet presAssocID="{A2209DCB-B92B-4CF7-A536-EBFF98176817}" presName="linear" presStyleCnt="0">
        <dgm:presLayoutVars>
          <dgm:animLvl val="lvl"/>
          <dgm:resizeHandles val="exact"/>
        </dgm:presLayoutVars>
      </dgm:prSet>
      <dgm:spPr/>
    </dgm:pt>
    <dgm:pt modelId="{06F6CD2E-C6AE-4046-9C84-8616B066CAA6}" type="pres">
      <dgm:prSet presAssocID="{4414FEFD-376D-4AA1-AB6F-B4BDB03EC31E}" presName="parentText" presStyleLbl="node1" presStyleIdx="0" presStyleCnt="2" custLinFactNeighborX="302" custLinFactNeighborY="703">
        <dgm:presLayoutVars>
          <dgm:chMax val="0"/>
          <dgm:bulletEnabled val="1"/>
        </dgm:presLayoutVars>
      </dgm:prSet>
      <dgm:spPr/>
    </dgm:pt>
    <dgm:pt modelId="{2048C321-CF5C-FD45-92D0-8DB3F56BEBFA}" type="pres">
      <dgm:prSet presAssocID="{4414FEFD-376D-4AA1-AB6F-B4BDB03EC31E}" presName="childText" presStyleLbl="revTx" presStyleIdx="0" presStyleCnt="2">
        <dgm:presLayoutVars>
          <dgm:bulletEnabled val="1"/>
        </dgm:presLayoutVars>
      </dgm:prSet>
      <dgm:spPr/>
    </dgm:pt>
    <dgm:pt modelId="{1936618D-0A63-CF4C-B57D-18BB095BCB7C}" type="pres">
      <dgm:prSet presAssocID="{47A0C30B-35CA-49F0-AD6B-BB5C0ED65B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65EE4C-8692-3E44-B0CB-BBF82F00F286}" type="pres">
      <dgm:prSet presAssocID="{47A0C30B-35CA-49F0-AD6B-BB5C0ED65BF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7AB1601-494B-7848-ACE3-AEB499C39040}" type="presOf" srcId="{47A0C30B-35CA-49F0-AD6B-BB5C0ED65BFC}" destId="{1936618D-0A63-CF4C-B57D-18BB095BCB7C}" srcOrd="0" destOrd="0" presId="urn:microsoft.com/office/officeart/2005/8/layout/vList2"/>
    <dgm:cxn modelId="{8F7F1308-7D85-0746-8927-38BC076E8F13}" type="presOf" srcId="{4414FEFD-376D-4AA1-AB6F-B4BDB03EC31E}" destId="{06F6CD2E-C6AE-4046-9C84-8616B066CAA6}" srcOrd="0" destOrd="0" presId="urn:microsoft.com/office/officeart/2005/8/layout/vList2"/>
    <dgm:cxn modelId="{CBD3430B-446E-F448-9CB7-F8729D7BF9F9}" srcId="{47A0C30B-35CA-49F0-AD6B-BB5C0ED65BFC}" destId="{75875CCF-AD5D-ED4A-8A0D-9BF039AE45EC}" srcOrd="1" destOrd="0" parTransId="{99F4A136-4773-D24A-BEDE-13CBAE08968C}" sibTransId="{A5235F9C-C104-1940-A628-EE11908E59E9}"/>
    <dgm:cxn modelId="{B31A7F1A-4B59-4452-A85E-0B46B2802511}" srcId="{A2209DCB-B92B-4CF7-A536-EBFF98176817}" destId="{4414FEFD-376D-4AA1-AB6F-B4BDB03EC31E}" srcOrd="0" destOrd="0" parTransId="{66E988CC-5E2D-45A1-B06C-E00DBFC919C5}" sibTransId="{807EF8A6-5A83-4452-A5AE-AFA168D98131}"/>
    <dgm:cxn modelId="{556D582F-B71B-704D-B23B-0B390D63177A}" srcId="{4414FEFD-376D-4AA1-AB6F-B4BDB03EC31E}" destId="{DAECAE77-0EB1-EC4E-8D1E-47DC2EC9B9DE}" srcOrd="5" destOrd="0" parTransId="{7052146F-7CFC-A24B-852D-28628F88DA84}" sibTransId="{FB4580F3-DD9C-3B4C-AC5F-94575AA4D42F}"/>
    <dgm:cxn modelId="{4E683C3C-E8A7-6147-95F1-133E47C0F58D}" type="presOf" srcId="{150B61BB-7823-8744-A70E-B4DDE0B607F5}" destId="{2048C321-CF5C-FD45-92D0-8DB3F56BEBFA}" srcOrd="0" destOrd="6" presId="urn:microsoft.com/office/officeart/2005/8/layout/vList2"/>
    <dgm:cxn modelId="{3470C661-B39A-064C-B31C-7B33DB903D05}" type="presOf" srcId="{75875CCF-AD5D-ED4A-8A0D-9BF039AE45EC}" destId="{1065EE4C-8692-3E44-B0CB-BBF82F00F286}" srcOrd="0" destOrd="1" presId="urn:microsoft.com/office/officeart/2005/8/layout/vList2"/>
    <dgm:cxn modelId="{354DDF64-95DA-964C-8626-E19086F1C5FE}" type="presOf" srcId="{0B9A8D59-2E00-2544-A23E-D487846FA91B}" destId="{2048C321-CF5C-FD45-92D0-8DB3F56BEBFA}" srcOrd="0" destOrd="7" presId="urn:microsoft.com/office/officeart/2005/8/layout/vList2"/>
    <dgm:cxn modelId="{EBA91A47-C5AE-4244-9818-4386FA8CE2C5}" srcId="{4414FEFD-376D-4AA1-AB6F-B4BDB03EC31E}" destId="{6926A0D2-71F0-2741-95CA-C7270D707F23}" srcOrd="2" destOrd="0" parTransId="{F5E50840-D47A-164E-8B2D-CDFB4E7363B7}" sibTransId="{655D6164-1705-A144-8584-C5FA6B22DFF1}"/>
    <dgm:cxn modelId="{B282FB47-217E-CC45-B07A-51D2CBD3E8C5}" type="presOf" srcId="{DF9ACDEB-CB67-BA49-8CC2-AFBE3B45A516}" destId="{1065EE4C-8692-3E44-B0CB-BBF82F00F286}" srcOrd="0" destOrd="2" presId="urn:microsoft.com/office/officeart/2005/8/layout/vList2"/>
    <dgm:cxn modelId="{8E6FA648-25AE-774E-B3DB-3F66CC6E0628}" type="presOf" srcId="{E93B7295-5B7E-1145-BBE2-1AF0DB06219C}" destId="{2048C321-CF5C-FD45-92D0-8DB3F56BEBFA}" srcOrd="0" destOrd="1" presId="urn:microsoft.com/office/officeart/2005/8/layout/vList2"/>
    <dgm:cxn modelId="{286AF149-5492-FD4D-A97E-06CE85E2A6AF}" srcId="{47A0C30B-35CA-49F0-AD6B-BB5C0ED65BFC}" destId="{DF9ACDEB-CB67-BA49-8CC2-AFBE3B45A516}" srcOrd="2" destOrd="0" parTransId="{31204E08-D9C5-C846-B2EB-B633E0BBDC8A}" sibTransId="{5A930EBA-05CF-A043-B2B5-9012F49403B1}"/>
    <dgm:cxn modelId="{B7650D4E-409F-2945-8957-D8A6CB0E0587}" srcId="{4414FEFD-376D-4AA1-AB6F-B4BDB03EC31E}" destId="{0B9A8D59-2E00-2544-A23E-D487846FA91B}" srcOrd="7" destOrd="0" parTransId="{34FCF246-33C2-7443-B48E-C79D83F4A031}" sibTransId="{4AF93F6F-A6BA-A34F-919C-6FC3346D48AB}"/>
    <dgm:cxn modelId="{8725AA4F-E968-1C43-A5A6-410259A0695E}" type="presOf" srcId="{1CBEDAD3-6FC4-4D27-97C5-F88B9465CCB3}" destId="{2048C321-CF5C-FD45-92D0-8DB3F56BEBFA}" srcOrd="0" destOrd="0" presId="urn:microsoft.com/office/officeart/2005/8/layout/vList2"/>
    <dgm:cxn modelId="{1094BD78-C101-7946-B56B-7EB7601963EA}" srcId="{4414FEFD-376D-4AA1-AB6F-B4BDB03EC31E}" destId="{11DD6161-C347-204F-9661-9896BD4615A0}" srcOrd="4" destOrd="0" parTransId="{7F9C4948-57F7-9246-BA5E-E7C4B3B52FC1}" sibTransId="{76489E08-3477-7E4D-8551-4DCA967AACA9}"/>
    <dgm:cxn modelId="{09796E79-6860-7D4A-9341-0732CDA7A034}" srcId="{4414FEFD-376D-4AA1-AB6F-B4BDB03EC31E}" destId="{E93B7295-5B7E-1145-BBE2-1AF0DB06219C}" srcOrd="1" destOrd="0" parTransId="{70002C51-2027-9246-822A-AA6103C5CBEB}" sibTransId="{A2A1FED0-CA3A-CB40-91BC-B83E555A2E1E}"/>
    <dgm:cxn modelId="{7AE34280-5809-4B41-88B1-002D0C829168}" type="presOf" srcId="{91F8BCD1-C8BA-47E9-A877-70D3ABE365C5}" destId="{1065EE4C-8692-3E44-B0CB-BBF82F00F286}" srcOrd="0" destOrd="0" presId="urn:microsoft.com/office/officeart/2005/8/layout/vList2"/>
    <dgm:cxn modelId="{43006E80-EE93-E146-A12F-15977549CEE7}" srcId="{4414FEFD-376D-4AA1-AB6F-B4BDB03EC31E}" destId="{150B61BB-7823-8744-A70E-B4DDE0B607F5}" srcOrd="6" destOrd="0" parTransId="{FBA8F1D7-CC42-E447-8611-A14A3F02E1B4}" sibTransId="{04BC46F3-F930-DF48-BA31-1C376A8EFA31}"/>
    <dgm:cxn modelId="{241F338F-4B91-EF4A-9D0C-E03ACF64AC65}" type="presOf" srcId="{DAECAE77-0EB1-EC4E-8D1E-47DC2EC9B9DE}" destId="{2048C321-CF5C-FD45-92D0-8DB3F56BEBFA}" srcOrd="0" destOrd="5" presId="urn:microsoft.com/office/officeart/2005/8/layout/vList2"/>
    <dgm:cxn modelId="{E1DD6E9A-5CB4-4D4C-BBB7-13985C79776F}" srcId="{47A0C30B-35CA-49F0-AD6B-BB5C0ED65BFC}" destId="{91F8BCD1-C8BA-47E9-A877-70D3ABE365C5}" srcOrd="0" destOrd="0" parTransId="{BA336E6E-B129-4FB3-B1CC-E26AEBE1D071}" sibTransId="{BE5A27DD-ED2A-4126-83D6-DBADB94CBFF9}"/>
    <dgm:cxn modelId="{F5DC0DB4-329B-4849-AE7A-7E1D9A21790C}" type="presOf" srcId="{06829761-9BFF-2248-99EF-AFC17E7CEF29}" destId="{2048C321-CF5C-FD45-92D0-8DB3F56BEBFA}" srcOrd="0" destOrd="3" presId="urn:microsoft.com/office/officeart/2005/8/layout/vList2"/>
    <dgm:cxn modelId="{1EEEF1C3-CE2A-D047-B5B5-1FA9F52E6B86}" type="presOf" srcId="{A2209DCB-B92B-4CF7-A536-EBFF98176817}" destId="{E012D78B-A97C-E345-A76A-CD6F67E8E1F6}" srcOrd="0" destOrd="0" presId="urn:microsoft.com/office/officeart/2005/8/layout/vList2"/>
    <dgm:cxn modelId="{C10CF2CC-1198-F84B-AD7D-4717F3409B9A}" type="presOf" srcId="{6926A0D2-71F0-2741-95CA-C7270D707F23}" destId="{2048C321-CF5C-FD45-92D0-8DB3F56BEBFA}" srcOrd="0" destOrd="2" presId="urn:microsoft.com/office/officeart/2005/8/layout/vList2"/>
    <dgm:cxn modelId="{564461CE-6B81-4C5C-83F6-DF9871EF24F9}" srcId="{A2209DCB-B92B-4CF7-A536-EBFF98176817}" destId="{47A0C30B-35CA-49F0-AD6B-BB5C0ED65BFC}" srcOrd="1" destOrd="0" parTransId="{B6EE39EE-7399-4FA1-958B-01368E4DDB8D}" sibTransId="{6D797382-D2BF-4CE7-91ED-D74BE3761454}"/>
    <dgm:cxn modelId="{32BBBCD3-3DCB-4C1B-84D4-05FC77A4CE4C}" srcId="{4414FEFD-376D-4AA1-AB6F-B4BDB03EC31E}" destId="{1CBEDAD3-6FC4-4D27-97C5-F88B9465CCB3}" srcOrd="0" destOrd="0" parTransId="{413A56AE-E556-47A3-AAA5-56433DC67C7B}" sibTransId="{EE456A89-0C51-432C-91F7-2E9FC523C347}"/>
    <dgm:cxn modelId="{520E7FD5-E669-0444-A537-49418A91ACD9}" type="presOf" srcId="{11DD6161-C347-204F-9661-9896BD4615A0}" destId="{2048C321-CF5C-FD45-92D0-8DB3F56BEBFA}" srcOrd="0" destOrd="4" presId="urn:microsoft.com/office/officeart/2005/8/layout/vList2"/>
    <dgm:cxn modelId="{7FD802F2-2055-314C-955D-28DBC54F3903}" srcId="{4414FEFD-376D-4AA1-AB6F-B4BDB03EC31E}" destId="{06829761-9BFF-2248-99EF-AFC17E7CEF29}" srcOrd="3" destOrd="0" parTransId="{9D9B9DCD-9AF1-6449-BE44-E51D285BC824}" sibTransId="{5B727BD1-9720-234A-BFC8-FE55B5F2DC27}"/>
    <dgm:cxn modelId="{10939CF4-8A52-9147-B6FA-51CBA2D541B1}" type="presParOf" srcId="{E012D78B-A97C-E345-A76A-CD6F67E8E1F6}" destId="{06F6CD2E-C6AE-4046-9C84-8616B066CAA6}" srcOrd="0" destOrd="0" presId="urn:microsoft.com/office/officeart/2005/8/layout/vList2"/>
    <dgm:cxn modelId="{C6831D20-CE60-734F-859E-7D42958E6B21}" type="presParOf" srcId="{E012D78B-A97C-E345-A76A-CD6F67E8E1F6}" destId="{2048C321-CF5C-FD45-92D0-8DB3F56BEBFA}" srcOrd="1" destOrd="0" presId="urn:microsoft.com/office/officeart/2005/8/layout/vList2"/>
    <dgm:cxn modelId="{8C212D0E-B405-A54C-9AAE-53A9B7EE312C}" type="presParOf" srcId="{E012D78B-A97C-E345-A76A-CD6F67E8E1F6}" destId="{1936618D-0A63-CF4C-B57D-18BB095BCB7C}" srcOrd="2" destOrd="0" presId="urn:microsoft.com/office/officeart/2005/8/layout/vList2"/>
    <dgm:cxn modelId="{AABD07BC-65CC-7749-8D11-AADF64006068}" type="presParOf" srcId="{E012D78B-A97C-E345-A76A-CD6F67E8E1F6}" destId="{1065EE4C-8692-3E44-B0CB-BBF82F00F2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09DCB-B92B-4CF7-A536-EBFF981768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4FEFD-376D-4AA1-AB6F-B4BDB03EC31E}">
      <dgm:prSet/>
      <dgm:spPr/>
      <dgm:t>
        <a:bodyPr/>
        <a:lstStyle/>
        <a:p>
          <a:r>
            <a:rPr lang="en-US"/>
            <a:t>Content</a:t>
          </a:r>
        </a:p>
      </dgm:t>
    </dgm:pt>
    <dgm:pt modelId="{66E988CC-5E2D-45A1-B06C-E00DBFC919C5}" type="parTrans" cxnId="{B31A7F1A-4B59-4452-A85E-0B46B2802511}">
      <dgm:prSet/>
      <dgm:spPr/>
      <dgm:t>
        <a:bodyPr/>
        <a:lstStyle/>
        <a:p>
          <a:endParaRPr lang="en-US"/>
        </a:p>
      </dgm:t>
    </dgm:pt>
    <dgm:pt modelId="{807EF8A6-5A83-4452-A5AE-AFA168D98131}" type="sibTrans" cxnId="{B31A7F1A-4B59-4452-A85E-0B46B2802511}">
      <dgm:prSet/>
      <dgm:spPr/>
      <dgm:t>
        <a:bodyPr/>
        <a:lstStyle/>
        <a:p>
          <a:endParaRPr lang="en-US"/>
        </a:p>
      </dgm:t>
    </dgm:pt>
    <dgm:pt modelId="{47A0C30B-35CA-49F0-AD6B-BB5C0ED65BFC}">
      <dgm:prSet/>
      <dgm:spPr/>
      <dgm:t>
        <a:bodyPr/>
        <a:lstStyle/>
        <a:p>
          <a:r>
            <a:rPr lang="en-US"/>
            <a:t>Job Aids and Worksheets </a:t>
          </a:r>
        </a:p>
      </dgm:t>
    </dgm:pt>
    <dgm:pt modelId="{B6EE39EE-7399-4FA1-958B-01368E4DDB8D}" type="parTrans" cxnId="{564461CE-6B81-4C5C-83F6-DF9871EF24F9}">
      <dgm:prSet/>
      <dgm:spPr/>
      <dgm:t>
        <a:bodyPr/>
        <a:lstStyle/>
        <a:p>
          <a:endParaRPr lang="en-US"/>
        </a:p>
      </dgm:t>
    </dgm:pt>
    <dgm:pt modelId="{6D797382-D2BF-4CE7-91ED-D74BE3761454}" type="sibTrans" cxnId="{564461CE-6B81-4C5C-83F6-DF9871EF24F9}">
      <dgm:prSet/>
      <dgm:spPr/>
      <dgm:t>
        <a:bodyPr/>
        <a:lstStyle/>
        <a:p>
          <a:endParaRPr lang="en-US"/>
        </a:p>
      </dgm:t>
    </dgm:pt>
    <dgm:pt modelId="{91F8BCD1-C8BA-47E9-A877-70D3ABE365C5}">
      <dgm:prSet/>
      <dgm:spPr/>
      <dgm:t>
        <a:bodyPr/>
        <a:lstStyle/>
        <a:p>
          <a:r>
            <a:rPr lang="en-US"/>
            <a:t>Laser Presentation Worksheet</a:t>
          </a:r>
        </a:p>
      </dgm:t>
    </dgm:pt>
    <dgm:pt modelId="{BA336E6E-B129-4FB3-B1CC-E26AEBE1D071}" type="parTrans" cxnId="{E1DD6E9A-5CB4-4D4C-BBB7-13985C79776F}">
      <dgm:prSet/>
      <dgm:spPr/>
      <dgm:t>
        <a:bodyPr/>
        <a:lstStyle/>
        <a:p>
          <a:endParaRPr lang="en-US"/>
        </a:p>
      </dgm:t>
    </dgm:pt>
    <dgm:pt modelId="{BE5A27DD-ED2A-4126-83D6-DBADB94CBFF9}" type="sibTrans" cxnId="{E1DD6E9A-5CB4-4D4C-BBB7-13985C79776F}">
      <dgm:prSet/>
      <dgm:spPr/>
      <dgm:t>
        <a:bodyPr/>
        <a:lstStyle/>
        <a:p>
          <a:endParaRPr lang="en-US"/>
        </a:p>
      </dgm:t>
    </dgm:pt>
    <dgm:pt modelId="{8273D4AE-5DC6-AB42-9861-B183045ECE8F}">
      <dgm:prSet/>
      <dgm:spPr/>
      <dgm:t>
        <a:bodyPr/>
        <a:lstStyle/>
        <a:p>
          <a:r>
            <a:rPr lang="en-US"/>
            <a:t>Present your Homework</a:t>
          </a:r>
        </a:p>
      </dgm:t>
    </dgm:pt>
    <dgm:pt modelId="{38283825-7CC7-3049-A4D0-D6A115FF0285}" type="parTrans" cxnId="{ED3D16B3-60B5-164D-A470-7882468F039A}">
      <dgm:prSet/>
      <dgm:spPr/>
      <dgm:t>
        <a:bodyPr/>
        <a:lstStyle/>
        <a:p>
          <a:endParaRPr lang="en-US"/>
        </a:p>
      </dgm:t>
    </dgm:pt>
    <dgm:pt modelId="{960F0988-22E7-AF4F-87C6-A21F2839DEE6}" type="sibTrans" cxnId="{ED3D16B3-60B5-164D-A470-7882468F039A}">
      <dgm:prSet/>
      <dgm:spPr/>
      <dgm:t>
        <a:bodyPr/>
        <a:lstStyle/>
        <a:p>
          <a:endParaRPr lang="en-US"/>
        </a:p>
      </dgm:t>
    </dgm:pt>
    <dgm:pt modelId="{4D051924-2581-9A4A-9AFB-250113AE786D}">
      <dgm:prSet/>
      <dgm:spPr/>
      <dgm:t>
        <a:bodyPr/>
        <a:lstStyle/>
        <a:p>
          <a:r>
            <a:rPr lang="en-US"/>
            <a:t>Who Can You Work with on QI in your Organization?</a:t>
          </a:r>
        </a:p>
      </dgm:t>
    </dgm:pt>
    <dgm:pt modelId="{09655C62-0DAE-9240-B040-0266F791F969}" type="parTrans" cxnId="{1AC01682-212D-E047-B73D-88C4EEE411FC}">
      <dgm:prSet/>
      <dgm:spPr/>
      <dgm:t>
        <a:bodyPr/>
        <a:lstStyle/>
        <a:p>
          <a:endParaRPr lang="en-US"/>
        </a:p>
      </dgm:t>
    </dgm:pt>
    <dgm:pt modelId="{196D65A0-2E7C-DD42-BC55-11F4078C3EF9}" type="sibTrans" cxnId="{1AC01682-212D-E047-B73D-88C4EEE411FC}">
      <dgm:prSet/>
      <dgm:spPr/>
      <dgm:t>
        <a:bodyPr/>
        <a:lstStyle/>
        <a:p>
          <a:endParaRPr lang="en-US"/>
        </a:p>
      </dgm:t>
    </dgm:pt>
    <dgm:pt modelId="{6D966BCC-280C-1745-9679-879259749D17}">
      <dgm:prSet/>
      <dgm:spPr/>
      <dgm:t>
        <a:bodyPr/>
        <a:lstStyle/>
        <a:p>
          <a:r>
            <a:rPr lang="en-US"/>
            <a:t>How People Talk About QI in Busy Organizations</a:t>
          </a:r>
        </a:p>
      </dgm:t>
    </dgm:pt>
    <dgm:pt modelId="{618505A8-B999-CD4D-9A5D-CBFE07735DDA}" type="parTrans" cxnId="{51AD2282-8FBF-9D42-BD68-243BB4938AAE}">
      <dgm:prSet/>
      <dgm:spPr/>
      <dgm:t>
        <a:bodyPr/>
        <a:lstStyle/>
        <a:p>
          <a:endParaRPr lang="en-US"/>
        </a:p>
      </dgm:t>
    </dgm:pt>
    <dgm:pt modelId="{560EEA95-BA8A-0242-A55F-EBDBC2C6DB4E}" type="sibTrans" cxnId="{51AD2282-8FBF-9D42-BD68-243BB4938AAE}">
      <dgm:prSet/>
      <dgm:spPr/>
      <dgm:t>
        <a:bodyPr/>
        <a:lstStyle/>
        <a:p>
          <a:endParaRPr lang="en-US"/>
        </a:p>
      </dgm:t>
    </dgm:pt>
    <dgm:pt modelId="{FFA32719-CE2D-E54A-9B61-6C6C9F0B5842}">
      <dgm:prSet/>
      <dgm:spPr/>
      <dgm:t>
        <a:bodyPr/>
        <a:lstStyle/>
        <a:p>
          <a:r>
            <a:rPr lang="en-US"/>
            <a:t>The American Diabetes Association (ADA)</a:t>
          </a:r>
        </a:p>
      </dgm:t>
    </dgm:pt>
    <dgm:pt modelId="{1BF1FC07-3640-894D-9E59-2F8745362819}" type="parTrans" cxnId="{84FD4893-D17A-7847-A4C3-28F644558A7B}">
      <dgm:prSet/>
      <dgm:spPr/>
      <dgm:t>
        <a:bodyPr/>
        <a:lstStyle/>
        <a:p>
          <a:endParaRPr lang="en-US"/>
        </a:p>
      </dgm:t>
    </dgm:pt>
    <dgm:pt modelId="{25F6447B-D114-3149-B309-0C7FB776CF58}" type="sibTrans" cxnId="{84FD4893-D17A-7847-A4C3-28F644558A7B}">
      <dgm:prSet/>
      <dgm:spPr/>
      <dgm:t>
        <a:bodyPr/>
        <a:lstStyle/>
        <a:p>
          <a:endParaRPr lang="en-US"/>
        </a:p>
      </dgm:t>
    </dgm:pt>
    <dgm:pt modelId="{A8561947-8D66-1B40-937E-ED871F7C6551}">
      <dgm:prSet/>
      <dgm:spPr/>
      <dgm:t>
        <a:bodyPr/>
        <a:lstStyle/>
        <a:p>
          <a:r>
            <a:rPr lang="en-US"/>
            <a:t>Resources for CHWs on the ADA Website</a:t>
          </a:r>
        </a:p>
      </dgm:t>
    </dgm:pt>
    <dgm:pt modelId="{9AE3E65B-6C49-E14A-ADB4-E30B3D294F31}" type="parTrans" cxnId="{DEB64BC5-D167-A04F-B712-662D0908A008}">
      <dgm:prSet/>
      <dgm:spPr/>
      <dgm:t>
        <a:bodyPr/>
        <a:lstStyle/>
        <a:p>
          <a:endParaRPr lang="en-US"/>
        </a:p>
      </dgm:t>
    </dgm:pt>
    <dgm:pt modelId="{85291128-2D8C-AB45-A7E0-25125F77B778}" type="sibTrans" cxnId="{DEB64BC5-D167-A04F-B712-662D0908A008}">
      <dgm:prSet/>
      <dgm:spPr/>
      <dgm:t>
        <a:bodyPr/>
        <a:lstStyle/>
        <a:p>
          <a:endParaRPr lang="en-US"/>
        </a:p>
      </dgm:t>
    </dgm:pt>
    <dgm:pt modelId="{18511D7D-29E8-D848-9AE6-FEB78ADFE774}">
      <dgm:prSet/>
      <dgm:spPr/>
      <dgm:t>
        <a:bodyPr/>
        <a:lstStyle/>
        <a:p>
          <a:r>
            <a:rPr lang="en-US"/>
            <a:t>Reflection &amp; Evaluation</a:t>
          </a:r>
        </a:p>
      </dgm:t>
    </dgm:pt>
    <dgm:pt modelId="{A04A4DC6-F5A9-124F-BBF5-5866F5EF8B68}" type="parTrans" cxnId="{4C25E413-EC99-884D-AE0A-CAD4C8AD4BDA}">
      <dgm:prSet/>
      <dgm:spPr/>
      <dgm:t>
        <a:bodyPr/>
        <a:lstStyle/>
        <a:p>
          <a:endParaRPr lang="en-US"/>
        </a:p>
      </dgm:t>
    </dgm:pt>
    <dgm:pt modelId="{F40F9B1F-DFFE-CE4F-96BE-95DE4E6D55A3}" type="sibTrans" cxnId="{4C25E413-EC99-884D-AE0A-CAD4C8AD4BDA}">
      <dgm:prSet/>
      <dgm:spPr/>
      <dgm:t>
        <a:bodyPr/>
        <a:lstStyle/>
        <a:p>
          <a:endParaRPr lang="en-US"/>
        </a:p>
      </dgm:t>
    </dgm:pt>
    <dgm:pt modelId="{63C1D697-22C1-634C-861F-38994250866F}">
      <dgm:prSet/>
      <dgm:spPr/>
      <dgm:t>
        <a:bodyPr/>
        <a:lstStyle/>
        <a:p>
          <a:pPr rtl="0"/>
          <a:r>
            <a:rPr lang="en-US"/>
            <a:t>Who I Will Partner with at My Organization on QI</a:t>
          </a:r>
          <a:r>
            <a:rPr lang="en-US">
              <a:latin typeface="Arial" panose="020B0604020202020204"/>
            </a:rPr>
            <a:t> worksheet</a:t>
          </a:r>
          <a:endParaRPr lang="en-US"/>
        </a:p>
      </dgm:t>
    </dgm:pt>
    <dgm:pt modelId="{F1E778C9-5F87-F44B-8132-2ADABD2FE251}" type="parTrans" cxnId="{BA0A28EC-2758-9746-AD51-4014DF0F76AF}">
      <dgm:prSet/>
      <dgm:spPr/>
      <dgm:t>
        <a:bodyPr/>
        <a:lstStyle/>
        <a:p>
          <a:endParaRPr lang="en-US"/>
        </a:p>
      </dgm:t>
    </dgm:pt>
    <dgm:pt modelId="{6B500538-BF9C-BC45-AC65-A916D6C71AA4}" type="sibTrans" cxnId="{BA0A28EC-2758-9746-AD51-4014DF0F76AF}">
      <dgm:prSet/>
      <dgm:spPr/>
      <dgm:t>
        <a:bodyPr/>
        <a:lstStyle/>
        <a:p>
          <a:endParaRPr lang="en-US"/>
        </a:p>
      </dgm:t>
    </dgm:pt>
    <dgm:pt modelId="{E012D78B-A97C-E345-A76A-CD6F67E8E1F6}" type="pres">
      <dgm:prSet presAssocID="{A2209DCB-B92B-4CF7-A536-EBFF98176817}" presName="linear" presStyleCnt="0">
        <dgm:presLayoutVars>
          <dgm:animLvl val="lvl"/>
          <dgm:resizeHandles val="exact"/>
        </dgm:presLayoutVars>
      </dgm:prSet>
      <dgm:spPr/>
    </dgm:pt>
    <dgm:pt modelId="{06F6CD2E-C6AE-4046-9C84-8616B066CAA6}" type="pres">
      <dgm:prSet presAssocID="{4414FEFD-376D-4AA1-AB6F-B4BDB03EC3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48C321-CF5C-FD45-92D0-8DB3F56BEBFA}" type="pres">
      <dgm:prSet presAssocID="{4414FEFD-376D-4AA1-AB6F-B4BDB03EC31E}" presName="childText" presStyleLbl="revTx" presStyleIdx="0" presStyleCnt="2">
        <dgm:presLayoutVars>
          <dgm:bulletEnabled val="1"/>
        </dgm:presLayoutVars>
      </dgm:prSet>
      <dgm:spPr/>
    </dgm:pt>
    <dgm:pt modelId="{1936618D-0A63-CF4C-B57D-18BB095BCB7C}" type="pres">
      <dgm:prSet presAssocID="{47A0C30B-35CA-49F0-AD6B-BB5C0ED65B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65EE4C-8692-3E44-B0CB-BBF82F00F286}" type="pres">
      <dgm:prSet presAssocID="{47A0C30B-35CA-49F0-AD6B-BB5C0ED65BF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7AB1601-494B-7848-ACE3-AEB499C39040}" type="presOf" srcId="{47A0C30B-35CA-49F0-AD6B-BB5C0ED65BFC}" destId="{1936618D-0A63-CF4C-B57D-18BB095BCB7C}" srcOrd="0" destOrd="0" presId="urn:microsoft.com/office/officeart/2005/8/layout/vList2"/>
    <dgm:cxn modelId="{8F7F1308-7D85-0746-8927-38BC076E8F13}" type="presOf" srcId="{4414FEFD-376D-4AA1-AB6F-B4BDB03EC31E}" destId="{06F6CD2E-C6AE-4046-9C84-8616B066CAA6}" srcOrd="0" destOrd="0" presId="urn:microsoft.com/office/officeart/2005/8/layout/vList2"/>
    <dgm:cxn modelId="{4C25E413-EC99-884D-AE0A-CAD4C8AD4BDA}" srcId="{4414FEFD-376D-4AA1-AB6F-B4BDB03EC31E}" destId="{18511D7D-29E8-D848-9AE6-FEB78ADFE774}" srcOrd="5" destOrd="0" parTransId="{A04A4DC6-F5A9-124F-BBF5-5866F5EF8B68}" sibTransId="{F40F9B1F-DFFE-CE4F-96BE-95DE4E6D55A3}"/>
    <dgm:cxn modelId="{B31A7F1A-4B59-4452-A85E-0B46B2802511}" srcId="{A2209DCB-B92B-4CF7-A536-EBFF98176817}" destId="{4414FEFD-376D-4AA1-AB6F-B4BDB03EC31E}" srcOrd="0" destOrd="0" parTransId="{66E988CC-5E2D-45A1-B06C-E00DBFC919C5}" sibTransId="{807EF8A6-5A83-4452-A5AE-AFA168D98131}"/>
    <dgm:cxn modelId="{4EC5E138-0749-1546-A746-FDD1A55F6493}" type="presOf" srcId="{4D051924-2581-9A4A-9AFB-250113AE786D}" destId="{2048C321-CF5C-FD45-92D0-8DB3F56BEBFA}" srcOrd="0" destOrd="1" presId="urn:microsoft.com/office/officeart/2005/8/layout/vList2"/>
    <dgm:cxn modelId="{3777003F-F191-E648-85D5-8FCAFACF95FC}" type="presOf" srcId="{8273D4AE-5DC6-AB42-9861-B183045ECE8F}" destId="{2048C321-CF5C-FD45-92D0-8DB3F56BEBFA}" srcOrd="0" destOrd="0" presId="urn:microsoft.com/office/officeart/2005/8/layout/vList2"/>
    <dgm:cxn modelId="{86499E3F-2B9C-074C-88C1-F9F7BEDC9ADB}" type="presOf" srcId="{FFA32719-CE2D-E54A-9B61-6C6C9F0B5842}" destId="{2048C321-CF5C-FD45-92D0-8DB3F56BEBFA}" srcOrd="0" destOrd="3" presId="urn:microsoft.com/office/officeart/2005/8/layout/vList2"/>
    <dgm:cxn modelId="{7AE34280-5809-4B41-88B1-002D0C829168}" type="presOf" srcId="{91F8BCD1-C8BA-47E9-A877-70D3ABE365C5}" destId="{1065EE4C-8692-3E44-B0CB-BBF82F00F286}" srcOrd="0" destOrd="1" presId="urn:microsoft.com/office/officeart/2005/8/layout/vList2"/>
    <dgm:cxn modelId="{1AC01682-212D-E047-B73D-88C4EEE411FC}" srcId="{4414FEFD-376D-4AA1-AB6F-B4BDB03EC31E}" destId="{4D051924-2581-9A4A-9AFB-250113AE786D}" srcOrd="1" destOrd="0" parTransId="{09655C62-0DAE-9240-B040-0266F791F969}" sibTransId="{196D65A0-2E7C-DD42-BC55-11F4078C3EF9}"/>
    <dgm:cxn modelId="{51AD2282-8FBF-9D42-BD68-243BB4938AAE}" srcId="{4414FEFD-376D-4AA1-AB6F-B4BDB03EC31E}" destId="{6D966BCC-280C-1745-9679-879259749D17}" srcOrd="2" destOrd="0" parTransId="{618505A8-B999-CD4D-9A5D-CBFE07735DDA}" sibTransId="{560EEA95-BA8A-0242-A55F-EBDBC2C6DB4E}"/>
    <dgm:cxn modelId="{293AE787-DEEF-3C42-A48A-375F88D2BD50}" type="presOf" srcId="{A8561947-8D66-1B40-937E-ED871F7C6551}" destId="{2048C321-CF5C-FD45-92D0-8DB3F56BEBFA}" srcOrd="0" destOrd="4" presId="urn:microsoft.com/office/officeart/2005/8/layout/vList2"/>
    <dgm:cxn modelId="{84FD4893-D17A-7847-A4C3-28F644558A7B}" srcId="{4414FEFD-376D-4AA1-AB6F-B4BDB03EC31E}" destId="{FFA32719-CE2D-E54A-9B61-6C6C9F0B5842}" srcOrd="3" destOrd="0" parTransId="{1BF1FC07-3640-894D-9E59-2F8745362819}" sibTransId="{25F6447B-D114-3149-B309-0C7FB776CF58}"/>
    <dgm:cxn modelId="{E1DD6E9A-5CB4-4D4C-BBB7-13985C79776F}" srcId="{47A0C30B-35CA-49F0-AD6B-BB5C0ED65BFC}" destId="{91F8BCD1-C8BA-47E9-A877-70D3ABE365C5}" srcOrd="1" destOrd="0" parTransId="{BA336E6E-B129-4FB3-B1CC-E26AEBE1D071}" sibTransId="{BE5A27DD-ED2A-4126-83D6-DBADB94CBFF9}"/>
    <dgm:cxn modelId="{ED3D16B3-60B5-164D-A470-7882468F039A}" srcId="{4414FEFD-376D-4AA1-AB6F-B4BDB03EC31E}" destId="{8273D4AE-5DC6-AB42-9861-B183045ECE8F}" srcOrd="0" destOrd="0" parTransId="{38283825-7CC7-3049-A4D0-D6A115FF0285}" sibTransId="{960F0988-22E7-AF4F-87C6-A21F2839DEE6}"/>
    <dgm:cxn modelId="{1EEEF1C3-CE2A-D047-B5B5-1FA9F52E6B86}" type="presOf" srcId="{A2209DCB-B92B-4CF7-A536-EBFF98176817}" destId="{E012D78B-A97C-E345-A76A-CD6F67E8E1F6}" srcOrd="0" destOrd="0" presId="urn:microsoft.com/office/officeart/2005/8/layout/vList2"/>
    <dgm:cxn modelId="{DEB64BC5-D167-A04F-B712-662D0908A008}" srcId="{4414FEFD-376D-4AA1-AB6F-B4BDB03EC31E}" destId="{A8561947-8D66-1B40-937E-ED871F7C6551}" srcOrd="4" destOrd="0" parTransId="{9AE3E65B-6C49-E14A-ADB4-E30B3D294F31}" sibTransId="{85291128-2D8C-AB45-A7E0-25125F77B778}"/>
    <dgm:cxn modelId="{564461CE-6B81-4C5C-83F6-DF9871EF24F9}" srcId="{A2209DCB-B92B-4CF7-A536-EBFF98176817}" destId="{47A0C30B-35CA-49F0-AD6B-BB5C0ED65BFC}" srcOrd="1" destOrd="0" parTransId="{B6EE39EE-7399-4FA1-958B-01368E4DDB8D}" sibTransId="{6D797382-D2BF-4CE7-91ED-D74BE3761454}"/>
    <dgm:cxn modelId="{13A612DA-1F95-4D44-B5B0-A03ECE684D61}" type="presOf" srcId="{6D966BCC-280C-1745-9679-879259749D17}" destId="{2048C321-CF5C-FD45-92D0-8DB3F56BEBFA}" srcOrd="0" destOrd="2" presId="urn:microsoft.com/office/officeart/2005/8/layout/vList2"/>
    <dgm:cxn modelId="{150EFDDE-5E33-6C42-B0FB-02596EF31D1A}" type="presOf" srcId="{18511D7D-29E8-D848-9AE6-FEB78ADFE774}" destId="{2048C321-CF5C-FD45-92D0-8DB3F56BEBFA}" srcOrd="0" destOrd="5" presId="urn:microsoft.com/office/officeart/2005/8/layout/vList2"/>
    <dgm:cxn modelId="{946663EB-6984-D043-8894-B4BF4A4D2E78}" type="presOf" srcId="{63C1D697-22C1-634C-861F-38994250866F}" destId="{1065EE4C-8692-3E44-B0CB-BBF82F00F286}" srcOrd="0" destOrd="0" presId="urn:microsoft.com/office/officeart/2005/8/layout/vList2"/>
    <dgm:cxn modelId="{BA0A28EC-2758-9746-AD51-4014DF0F76AF}" srcId="{47A0C30B-35CA-49F0-AD6B-BB5C0ED65BFC}" destId="{63C1D697-22C1-634C-861F-38994250866F}" srcOrd="0" destOrd="0" parTransId="{F1E778C9-5F87-F44B-8132-2ADABD2FE251}" sibTransId="{6B500538-BF9C-BC45-AC65-A916D6C71AA4}"/>
    <dgm:cxn modelId="{10939CF4-8A52-9147-B6FA-51CBA2D541B1}" type="presParOf" srcId="{E012D78B-A97C-E345-A76A-CD6F67E8E1F6}" destId="{06F6CD2E-C6AE-4046-9C84-8616B066CAA6}" srcOrd="0" destOrd="0" presId="urn:microsoft.com/office/officeart/2005/8/layout/vList2"/>
    <dgm:cxn modelId="{C6831D20-CE60-734F-859E-7D42958E6B21}" type="presParOf" srcId="{E012D78B-A97C-E345-A76A-CD6F67E8E1F6}" destId="{2048C321-CF5C-FD45-92D0-8DB3F56BEBFA}" srcOrd="1" destOrd="0" presId="urn:microsoft.com/office/officeart/2005/8/layout/vList2"/>
    <dgm:cxn modelId="{8C212D0E-B405-A54C-9AAE-53A9B7EE312C}" type="presParOf" srcId="{E012D78B-A97C-E345-A76A-CD6F67E8E1F6}" destId="{1936618D-0A63-CF4C-B57D-18BB095BCB7C}" srcOrd="2" destOrd="0" presId="urn:microsoft.com/office/officeart/2005/8/layout/vList2"/>
    <dgm:cxn modelId="{AABD07BC-65CC-7749-8D11-AADF64006068}" type="presParOf" srcId="{E012D78B-A97C-E345-A76A-CD6F67E8E1F6}" destId="{1065EE4C-8692-3E44-B0CB-BBF82F00F2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6CD2E-C6AE-4046-9C84-8616B066CAA6}">
      <dsp:nvSpPr>
        <dsp:cNvPr id="0" name=""/>
        <dsp:cNvSpPr/>
      </dsp:nvSpPr>
      <dsp:spPr>
        <a:xfrm>
          <a:off x="0" y="70011"/>
          <a:ext cx="589332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Content</a:t>
          </a:r>
        </a:p>
      </dsp:txBody>
      <dsp:txXfrm>
        <a:off x="18934" y="88945"/>
        <a:ext cx="5855457" cy="349987"/>
      </dsp:txXfrm>
    </dsp:sp>
    <dsp:sp modelId="{2048C321-CF5C-FD45-92D0-8DB3F56BEBFA}">
      <dsp:nvSpPr>
        <dsp:cNvPr id="0" name=""/>
        <dsp:cNvSpPr/>
      </dsp:nvSpPr>
      <dsp:spPr>
        <a:xfrm>
          <a:off x="0" y="457866"/>
          <a:ext cx="5893325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What is Quality?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CHWs as QI partners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What is Quality Improvement?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The Six Stop QI journey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1 on the Journey: Identify the Quality Issue and Create a QI Goal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2 on the Journey: Gather Data to Understand the Quality Issue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Skill Building: Learn To Process Map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Reflection and Evaluation</a:t>
          </a:r>
        </a:p>
      </dsp:txBody>
      <dsp:txXfrm>
        <a:off x="0" y="457866"/>
        <a:ext cx="5893325" cy="1653930"/>
      </dsp:txXfrm>
    </dsp:sp>
    <dsp:sp modelId="{1936618D-0A63-CF4C-B57D-18BB095BCB7C}">
      <dsp:nvSpPr>
        <dsp:cNvPr id="0" name=""/>
        <dsp:cNvSpPr/>
      </dsp:nvSpPr>
      <dsp:spPr>
        <a:xfrm>
          <a:off x="0" y="2111796"/>
          <a:ext cx="589332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Job Aids and Worksheets</a:t>
          </a:r>
        </a:p>
      </dsp:txBody>
      <dsp:txXfrm>
        <a:off x="18934" y="2130730"/>
        <a:ext cx="5855457" cy="349987"/>
      </dsp:txXfrm>
    </dsp:sp>
    <dsp:sp modelId="{1065EE4C-8692-3E44-B0CB-BBF82F00F286}">
      <dsp:nvSpPr>
        <dsp:cNvPr id="0" name=""/>
        <dsp:cNvSpPr/>
      </dsp:nvSpPr>
      <dsp:spPr>
        <a:xfrm>
          <a:off x="0" y="2499651"/>
          <a:ext cx="5893325" cy="61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QI Goal Creation Worksheet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Process Mapping Worksheet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Homework: Personal QI Project Page 1 </a:t>
          </a:r>
        </a:p>
      </dsp:txBody>
      <dsp:txXfrm>
        <a:off x="0" y="2499651"/>
        <a:ext cx="5893325" cy="615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6CD2E-C6AE-4046-9C84-8616B066CAA6}">
      <dsp:nvSpPr>
        <dsp:cNvPr id="0" name=""/>
        <dsp:cNvSpPr/>
      </dsp:nvSpPr>
      <dsp:spPr>
        <a:xfrm>
          <a:off x="0" y="81638"/>
          <a:ext cx="589332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Content</a:t>
          </a:r>
        </a:p>
      </dsp:txBody>
      <dsp:txXfrm>
        <a:off x="18934" y="100572"/>
        <a:ext cx="5855457" cy="349987"/>
      </dsp:txXfrm>
    </dsp:sp>
    <dsp:sp modelId="{2048C321-CF5C-FD45-92D0-8DB3F56BEBFA}">
      <dsp:nvSpPr>
        <dsp:cNvPr id="0" name=""/>
        <dsp:cNvSpPr/>
      </dsp:nvSpPr>
      <dsp:spPr>
        <a:xfrm>
          <a:off x="0" y="457866"/>
          <a:ext cx="5893325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Exercise: Present Your Homework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3 on the Journey: Find the Root Cause of the QI Issue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Skill Building: The 5 Whys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4 on the Journey: Generate Solutions to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Skill Building: Brainstorming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5 on the Journey: Select the Best Idea and do Small Tests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Stop 6: Implement What Works and Keep it Going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Reflection and Evaluation</a:t>
          </a:r>
        </a:p>
      </dsp:txBody>
      <dsp:txXfrm>
        <a:off x="0" y="457866"/>
        <a:ext cx="5893325" cy="1653930"/>
      </dsp:txXfrm>
    </dsp:sp>
    <dsp:sp modelId="{1936618D-0A63-CF4C-B57D-18BB095BCB7C}">
      <dsp:nvSpPr>
        <dsp:cNvPr id="0" name=""/>
        <dsp:cNvSpPr/>
      </dsp:nvSpPr>
      <dsp:spPr>
        <a:xfrm>
          <a:off x="0" y="2111796"/>
          <a:ext cx="589332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Job Aids &amp; Worksheets</a:t>
          </a:r>
        </a:p>
      </dsp:txBody>
      <dsp:txXfrm>
        <a:off x="18934" y="2130730"/>
        <a:ext cx="5855457" cy="349987"/>
      </dsp:txXfrm>
    </dsp:sp>
    <dsp:sp modelId="{1065EE4C-8692-3E44-B0CB-BBF82F00F286}">
      <dsp:nvSpPr>
        <dsp:cNvPr id="0" name=""/>
        <dsp:cNvSpPr/>
      </dsp:nvSpPr>
      <dsp:spPr>
        <a:xfrm>
          <a:off x="0" y="2499651"/>
          <a:ext cx="5893325" cy="61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Job Aid: The 5 Whys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Job Aid: Brainstorming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Homework: Person QI Project page 2</a:t>
          </a:r>
        </a:p>
      </dsp:txBody>
      <dsp:txXfrm>
        <a:off x="0" y="2499651"/>
        <a:ext cx="5893325" cy="615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6CD2E-C6AE-4046-9C84-8616B066CAA6}">
      <dsp:nvSpPr>
        <dsp:cNvPr id="0" name=""/>
        <dsp:cNvSpPr/>
      </dsp:nvSpPr>
      <dsp:spPr>
        <a:xfrm>
          <a:off x="0" y="97517"/>
          <a:ext cx="58933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Content</a:t>
          </a:r>
        </a:p>
      </dsp:txBody>
      <dsp:txXfrm>
        <a:off x="23388" y="120905"/>
        <a:ext cx="5846549" cy="432338"/>
      </dsp:txXfrm>
    </dsp:sp>
    <dsp:sp modelId="{2048C321-CF5C-FD45-92D0-8DB3F56BEBFA}">
      <dsp:nvSpPr>
        <dsp:cNvPr id="0" name=""/>
        <dsp:cNvSpPr/>
      </dsp:nvSpPr>
      <dsp:spPr>
        <a:xfrm>
          <a:off x="0" y="576632"/>
          <a:ext cx="5893325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Present your Homework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Who Can You Work with on QI in your Organization?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How People Talk About QI in Busy Organizations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American Diabetes Association (ADA)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Resources for CHWs on the ADA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Reflection &amp; Evaluation</a:t>
          </a:r>
        </a:p>
      </dsp:txBody>
      <dsp:txXfrm>
        <a:off x="0" y="576632"/>
        <a:ext cx="5893325" cy="1521450"/>
      </dsp:txXfrm>
    </dsp:sp>
    <dsp:sp modelId="{1936618D-0A63-CF4C-B57D-18BB095BCB7C}">
      <dsp:nvSpPr>
        <dsp:cNvPr id="0" name=""/>
        <dsp:cNvSpPr/>
      </dsp:nvSpPr>
      <dsp:spPr>
        <a:xfrm>
          <a:off x="0" y="2098082"/>
          <a:ext cx="58933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Aids and Worksheets </a:t>
          </a:r>
        </a:p>
      </dsp:txBody>
      <dsp:txXfrm>
        <a:off x="23388" y="2121470"/>
        <a:ext cx="5846549" cy="432338"/>
      </dsp:txXfrm>
    </dsp:sp>
    <dsp:sp modelId="{1065EE4C-8692-3E44-B0CB-BBF82F00F286}">
      <dsp:nvSpPr>
        <dsp:cNvPr id="0" name=""/>
        <dsp:cNvSpPr/>
      </dsp:nvSpPr>
      <dsp:spPr>
        <a:xfrm>
          <a:off x="0" y="2577197"/>
          <a:ext cx="5893325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1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Who I Will Partner with at My Organization on QI</a:t>
          </a:r>
          <a:r>
            <a:rPr lang="en-US" sz="1600" kern="1200">
              <a:latin typeface="Arial" panose="020B0604020202020204"/>
            </a:rPr>
            <a:t> worksheet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Laser Presentation Worksheet</a:t>
          </a:r>
        </a:p>
      </dsp:txBody>
      <dsp:txXfrm>
        <a:off x="0" y="2577197"/>
        <a:ext cx="5893325" cy="51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22CF16-3643-354F-B4DC-FB591E44DAB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F04DCEA-0A6F-A448-814B-C253560ED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1593AF0-BA77-1C4D-9DB4-76C8A5F74CD6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6AAD92F-06A2-3446-8211-5D5BA9F604B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7D18D32F-8BAF-493C-8E53-B2D7FCDC9F19}"/>
              </a:ext>
            </a:extLst>
          </p:cNvPr>
          <p:cNvSpPr txBox="1">
            <a:spLocks/>
          </p:cNvSpPr>
          <p:nvPr userDrawn="1"/>
        </p:nvSpPr>
        <p:spPr>
          <a:xfrm>
            <a:off x="1184823" y="2633052"/>
            <a:ext cx="3014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Connected for Life.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A3934-A564-4F4F-9F29-DA460E637CDA}"/>
              </a:ext>
            </a:extLst>
          </p:cNvPr>
          <p:cNvSpPr/>
          <p:nvPr userDrawn="1"/>
        </p:nvSpPr>
        <p:spPr>
          <a:xfrm>
            <a:off x="5122018" y="2379284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AD15C-7C3C-5D40-8484-D041A099C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2571750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5DD1A5-7FE5-7F4A-9310-C84CB6F4BE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4025633"/>
            <a:ext cx="3162447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7496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433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1679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553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3936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68604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22786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74134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499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723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71A6EC-7993-72A3-6B69-1DC62AB536E1}"/>
              </a:ext>
            </a:extLst>
          </p:cNvPr>
          <p:cNvGrpSpPr/>
          <p:nvPr userDrawn="1"/>
        </p:nvGrpSpPr>
        <p:grpSpPr>
          <a:xfrm>
            <a:off x="2857500" y="1630463"/>
            <a:ext cx="3429000" cy="3089537"/>
            <a:chOff x="3090042" y="1630463"/>
            <a:chExt cx="3429000" cy="308953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6B32C5-D63F-BFD0-3C1A-8F706370767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15357F-1CA4-D881-F7A4-98A9A098A7B5}"/>
                </a:ext>
              </a:extLst>
            </p:cNvPr>
            <p:cNvSpPr/>
            <p:nvPr userDrawn="1"/>
          </p:nvSpPr>
          <p:spPr>
            <a:xfrm>
              <a:off x="3090042" y="2772958"/>
              <a:ext cx="1947042" cy="1947042"/>
            </a:xfrm>
            <a:prstGeom prst="ellipse">
              <a:avLst/>
            </a:prstGeom>
            <a:solidFill>
              <a:srgbClr val="008996">
                <a:alpha val="904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A3560-CFA2-09F6-0719-4D3B25D21801}"/>
                </a:ext>
              </a:extLst>
            </p:cNvPr>
            <p:cNvSpPr/>
            <p:nvPr userDrawn="1"/>
          </p:nvSpPr>
          <p:spPr>
            <a:xfrm>
              <a:off x="4572000" y="2772958"/>
              <a:ext cx="1947042" cy="1947042"/>
            </a:xfrm>
            <a:prstGeom prst="ellipse">
              <a:avLst/>
            </a:prstGeom>
            <a:solidFill>
              <a:schemeClr val="accent2">
                <a:alpha val="904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F74C6C-0D62-4F91-C968-E7579E06832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>
                <a:alpha val="4369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24849" y="2236990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3576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249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136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F8CC25-9C9A-8142-9489-9C9BE864FF2B}"/>
              </a:ext>
            </a:extLst>
          </p:cNvPr>
          <p:cNvSpPr/>
          <p:nvPr userDrawn="1"/>
        </p:nvSpPr>
        <p:spPr>
          <a:xfrm>
            <a:off x="1165480" y="1253927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344640-9678-B74D-915F-DD938059D3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479" y="282299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4E2D05-EB6F-2C40-AC88-3F64FA54E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 in This Defined Space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0CA9DC-FE01-C647-B833-CEF14D807E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2017" y="81368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1CC41F3-38F5-E02C-5144-4E7B51779B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1715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5">
            <a:extLst>
              <a:ext uri="{FF2B5EF4-FFF2-40B4-BE49-F238E27FC236}">
                <a16:creationId xmlns:a16="http://schemas.microsoft.com/office/drawing/2014/main" id="{79A3FD79-1E88-AED6-3F84-5EDE75C26611}"/>
              </a:ext>
            </a:extLst>
          </p:cNvPr>
          <p:cNvSpPr/>
          <p:nvPr userDrawn="1"/>
        </p:nvSpPr>
        <p:spPr>
          <a:xfrm>
            <a:off x="1082100" y="1739002"/>
            <a:ext cx="3489900" cy="1456369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424;p5">
            <a:extLst>
              <a:ext uri="{FF2B5EF4-FFF2-40B4-BE49-F238E27FC236}">
                <a16:creationId xmlns:a16="http://schemas.microsoft.com/office/drawing/2014/main" id="{0087A81F-4075-7FF2-BC88-AAB4F552A068}"/>
              </a:ext>
            </a:extLst>
          </p:cNvPr>
          <p:cNvSpPr/>
          <p:nvPr userDrawn="1"/>
        </p:nvSpPr>
        <p:spPr>
          <a:xfrm>
            <a:off x="4572000" y="1739001"/>
            <a:ext cx="3489900" cy="1456369"/>
          </a:xfrm>
          <a:prstGeom prst="rect">
            <a:avLst/>
          </a:prstGeom>
          <a:solidFill>
            <a:srgbClr val="008996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425;p5">
            <a:extLst>
              <a:ext uri="{FF2B5EF4-FFF2-40B4-BE49-F238E27FC236}">
                <a16:creationId xmlns:a16="http://schemas.microsoft.com/office/drawing/2014/main" id="{CEAAB1CC-E8C0-7D25-EEE6-F995B6DFA53D}"/>
              </a:ext>
            </a:extLst>
          </p:cNvPr>
          <p:cNvSpPr/>
          <p:nvPr userDrawn="1"/>
        </p:nvSpPr>
        <p:spPr>
          <a:xfrm>
            <a:off x="1082100" y="3187273"/>
            <a:ext cx="3489900" cy="145636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426;p5">
            <a:extLst>
              <a:ext uri="{FF2B5EF4-FFF2-40B4-BE49-F238E27FC236}">
                <a16:creationId xmlns:a16="http://schemas.microsoft.com/office/drawing/2014/main" id="{D8EEC2D6-F8E9-DB5B-923B-D48C596F4903}"/>
              </a:ext>
            </a:extLst>
          </p:cNvPr>
          <p:cNvSpPr/>
          <p:nvPr userDrawn="1"/>
        </p:nvSpPr>
        <p:spPr>
          <a:xfrm>
            <a:off x="4572000" y="3185798"/>
            <a:ext cx="3489900" cy="1456368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261BB-6A6B-061E-E9DD-22BD421590CF}"/>
              </a:ext>
            </a:extLst>
          </p:cNvPr>
          <p:cNvSpPr/>
          <p:nvPr userDrawn="1"/>
        </p:nvSpPr>
        <p:spPr>
          <a:xfrm>
            <a:off x="3204972" y="2732490"/>
            <a:ext cx="2734056" cy="9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</a:pPr>
            <a:endParaRPr lang="en-US" sz="2000" b="1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5965" y="1867009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5966" y="4132840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2111" y="1879817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615594B-80AF-964F-11FB-991CA2EA08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2111" y="4121564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75CCC3C-CF48-1A1E-31D4-34B39F0DC5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1706" y="2928328"/>
            <a:ext cx="2340071" cy="544001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ts val="192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with room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2634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813644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95140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417026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1069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955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955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F151B2-D739-E14B-B8E9-4C4106807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955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8FB52AC-F984-1546-929F-62CC69C8F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55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F6BCA7-0315-5844-B4F1-405FA698F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971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3914B4A2-1F9F-654C-B68D-CE647132A6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971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7EF468-DA4C-2B4F-B78B-1726B7A612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971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925B92E-4A85-E847-9D2E-1A170D069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971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AF60BD-0590-9985-2BAB-611163693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4C12-CBBB-EEAF-4A1F-A7A27F1BE93B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C948899-D8B4-3402-E26C-D7D29CDFA7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1059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2752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662" y="759123"/>
            <a:ext cx="2224103" cy="8914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Points here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2752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CFC235-2445-B945-80C2-EDF523120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376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1CB281B-16EF-1444-AB73-E6046573E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376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4F3F84C-C8D7-B54D-B960-233D66EF5C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2752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64B5FE6-983E-1047-8420-8AB82B885B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2752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28626-6A23-9B47-AE95-73D67ACF4D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2752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19624D4-DCEF-A342-88C6-42DE83459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72752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6B579F7-4404-B443-A683-CC5DC541D5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4929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96EEA7B3-F518-B34B-A586-0A11AD85AF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94929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BF6D427-3144-704C-A8DC-60358F022A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4929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D2DD1DB7-CE18-EE4E-A271-DBC62452E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4929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4DA304F-6B2F-D6EA-E3FC-783A5B6401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E29F3-B70C-4025-7CB7-D83880E7FA04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5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521D4B-2740-0743-8A03-0930A43A7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87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2F9AAD15-DC15-5743-B2CB-81DAB5BE9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87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65D23B-1314-E242-BE32-44AB85C7E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187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17AE95B-53EC-024C-B901-A98431615E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187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67B2801-3608-674D-ADD4-1E44ED1984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8059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E215B41E-F15D-C841-82FA-4379FC355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8059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10A8B8-91CF-9E48-9318-8BA1ADF32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31931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5E94E2D-3D0F-6141-8986-3392B8CAD2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31931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85B87F7-2B16-A041-958A-AA664AA1B1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8059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DBAD1EAA-1FD1-164B-A280-33E00754CE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8059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05D251B-C902-2446-B74C-F68CD37D3B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31931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8B1D5655-0B6A-A347-9552-204BE998C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1931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614195E-C2C5-3C49-9146-74EC89312B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55803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ECAC70C6-1136-1B4C-80EB-F6D07E8EFB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803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F247382D-4DAC-6644-A8A9-8FBEF83314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803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1B4B640B-2C4E-0343-9F1E-1232FE2AB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5803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768F33A-73E8-03F2-CD61-A580681D18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42637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8422B-B96F-1B4C-880B-6F219A6732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059" y="2464028"/>
            <a:ext cx="77778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12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EE20-0F40-711D-E1D1-2A9413CC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A8A3-B3A1-9787-7EE0-24EAACD6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C554D-796E-9499-375A-A3D28351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D421-70A7-E64A-8F76-9F79C8D925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AAB3A-A125-F45B-163F-612E5864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7B720-7FB9-8F4D-9E8E-354A74BB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DB2E-EC6E-0A42-9B60-638C6B52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9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96055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194753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AA38AA2-3A2F-A021-C89A-FB3E6A4CC713}"/>
              </a:ext>
            </a:extLst>
          </p:cNvPr>
          <p:cNvSpPr txBox="1">
            <a:spLocks/>
          </p:cNvSpPr>
          <p:nvPr userDrawn="1"/>
        </p:nvSpPr>
        <p:spPr>
          <a:xfrm>
            <a:off x="684187" y="1324270"/>
            <a:ext cx="7775110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 </a:t>
            </a:r>
            <a:r>
              <a:rPr lang="en-US" sz="1600" err="1"/>
              <a:t>consectetur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84731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ED75EE3-2848-4F2F-0871-73444248678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4213" y="1324269"/>
            <a:ext cx="7775575" cy="3243618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90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90287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07275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798008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52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4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243170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840057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4482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BD64C26-56D7-46A7-22FD-ED75CD4AD4D4}"/>
              </a:ext>
            </a:extLst>
          </p:cNvPr>
          <p:cNvSpPr txBox="1">
            <a:spLocks/>
          </p:cNvSpPr>
          <p:nvPr userDrawn="1"/>
        </p:nvSpPr>
        <p:spPr>
          <a:xfrm>
            <a:off x="684187" y="1324270"/>
            <a:ext cx="7775110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 </a:t>
            </a:r>
            <a:r>
              <a:rPr lang="en-US" sz="1600" err="1"/>
              <a:t>consectetur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01493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467625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674318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38434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710753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895482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Google Shape;690;p23">
            <a:extLst>
              <a:ext uri="{FF2B5EF4-FFF2-40B4-BE49-F238E27FC236}">
                <a16:creationId xmlns:a16="http://schemas.microsoft.com/office/drawing/2014/main" id="{666FC1ED-BE57-0CA2-99B9-E7E5C8244759}"/>
              </a:ext>
            </a:extLst>
          </p:cNvPr>
          <p:cNvSpPr/>
          <p:nvPr userDrawn="1"/>
        </p:nvSpPr>
        <p:spPr>
          <a:xfrm>
            <a:off x="34075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96;p23">
            <a:extLst>
              <a:ext uri="{FF2B5EF4-FFF2-40B4-BE49-F238E27FC236}">
                <a16:creationId xmlns:a16="http://schemas.microsoft.com/office/drawing/2014/main" id="{6AB13EFF-0FB4-D3E0-78B7-A2072D347ABC}"/>
              </a:ext>
            </a:extLst>
          </p:cNvPr>
          <p:cNvSpPr/>
          <p:nvPr userDrawn="1"/>
        </p:nvSpPr>
        <p:spPr>
          <a:xfrm>
            <a:off x="36095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90;p23">
            <a:extLst>
              <a:ext uri="{FF2B5EF4-FFF2-40B4-BE49-F238E27FC236}">
                <a16:creationId xmlns:a16="http://schemas.microsoft.com/office/drawing/2014/main" id="{AC48AAB7-2424-3FA1-493F-16F913EAD694}"/>
              </a:ext>
            </a:extLst>
          </p:cNvPr>
          <p:cNvSpPr/>
          <p:nvPr userDrawn="1"/>
        </p:nvSpPr>
        <p:spPr>
          <a:xfrm>
            <a:off x="61507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96;p23">
            <a:extLst>
              <a:ext uri="{FF2B5EF4-FFF2-40B4-BE49-F238E27FC236}">
                <a16:creationId xmlns:a16="http://schemas.microsoft.com/office/drawing/2014/main" id="{EC3DAB1D-ED66-182D-9BA5-A727714F24C1}"/>
              </a:ext>
            </a:extLst>
          </p:cNvPr>
          <p:cNvSpPr/>
          <p:nvPr userDrawn="1"/>
        </p:nvSpPr>
        <p:spPr>
          <a:xfrm>
            <a:off x="63527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6251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AF98C12-7F96-1926-0F6A-92DA28196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492C17F-9DE8-B6EC-C88E-19FD119EF4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745EBAB-116C-8632-A0DD-5DA59D838A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4187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40BC366-FEF2-E638-0FEB-11D95BCCFB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2254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3AF03C51-9A97-C2D6-2445-7E563CB9F5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7468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545C1F2-5CB0-5A8B-40CA-87E0F21FD0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21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E650BFF-A89F-449E-3201-BF007010B0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21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6A553D4-79E2-8D57-FF88-84F966B2EE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3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B9E2B74-8CD4-9159-6020-EA1CB36E43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3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66982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Google Shape;690;p23">
            <a:extLst>
              <a:ext uri="{FF2B5EF4-FFF2-40B4-BE49-F238E27FC236}">
                <a16:creationId xmlns:a16="http://schemas.microsoft.com/office/drawing/2014/main" id="{666FC1ED-BE57-0CA2-99B9-E7E5C8244759}"/>
              </a:ext>
            </a:extLst>
          </p:cNvPr>
          <p:cNvSpPr/>
          <p:nvPr userDrawn="1"/>
        </p:nvSpPr>
        <p:spPr>
          <a:xfrm>
            <a:off x="34075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96;p23">
            <a:extLst>
              <a:ext uri="{FF2B5EF4-FFF2-40B4-BE49-F238E27FC236}">
                <a16:creationId xmlns:a16="http://schemas.microsoft.com/office/drawing/2014/main" id="{6AB13EFF-0FB4-D3E0-78B7-A2072D347ABC}"/>
              </a:ext>
            </a:extLst>
          </p:cNvPr>
          <p:cNvSpPr/>
          <p:nvPr userDrawn="1"/>
        </p:nvSpPr>
        <p:spPr>
          <a:xfrm>
            <a:off x="36095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90;p23">
            <a:extLst>
              <a:ext uri="{FF2B5EF4-FFF2-40B4-BE49-F238E27FC236}">
                <a16:creationId xmlns:a16="http://schemas.microsoft.com/office/drawing/2014/main" id="{AC48AAB7-2424-3FA1-493F-16F913EAD694}"/>
              </a:ext>
            </a:extLst>
          </p:cNvPr>
          <p:cNvSpPr/>
          <p:nvPr userDrawn="1"/>
        </p:nvSpPr>
        <p:spPr>
          <a:xfrm>
            <a:off x="6150720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96;p23">
            <a:extLst>
              <a:ext uri="{FF2B5EF4-FFF2-40B4-BE49-F238E27FC236}">
                <a16:creationId xmlns:a16="http://schemas.microsoft.com/office/drawing/2014/main" id="{EC3DAB1D-ED66-182D-9BA5-A727714F24C1}"/>
              </a:ext>
            </a:extLst>
          </p:cNvPr>
          <p:cNvSpPr/>
          <p:nvPr userDrawn="1"/>
        </p:nvSpPr>
        <p:spPr>
          <a:xfrm>
            <a:off x="6352773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6251" y="2373688"/>
            <a:ext cx="2123948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88479FD-88B0-6696-C0CA-92F1AA4D87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D311957-D18A-D7FA-0FE9-DE518B75F0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DAB852D-9507-39E2-C5DA-FBA4A191E3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21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871006A-36E1-8703-22E0-68F225EE13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21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BE1DEFA-EE48-487F-9753-392B08F690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364" y="1882036"/>
            <a:ext cx="1824038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B4ADDA2-DC0F-C9FF-EB25-9EEC7F1D53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364" y="2605765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E65084B2-74FF-CB87-F5D3-B8C1DF23E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4187" y="1311212"/>
            <a:ext cx="429768" cy="4297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7" name="Text Placeholder 48">
            <a:extLst>
              <a:ext uri="{FF2B5EF4-FFF2-40B4-BE49-F238E27FC236}">
                <a16:creationId xmlns:a16="http://schemas.microsoft.com/office/drawing/2014/main" id="{88E3A050-2568-148F-9742-F5B61F5BCF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2254" y="1311212"/>
            <a:ext cx="429768" cy="42976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77A50C8D-A4A2-D2F5-48B9-686EFAB233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47468" y="1311212"/>
            <a:ext cx="429768" cy="429768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3757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93;p23">
            <a:extLst>
              <a:ext uri="{FF2B5EF4-FFF2-40B4-BE49-F238E27FC236}">
                <a16:creationId xmlns:a16="http://schemas.microsoft.com/office/drawing/2014/main" id="{E369A6CE-80B1-EF69-CB52-BEC8C5C9F277}"/>
              </a:ext>
            </a:extLst>
          </p:cNvPr>
          <p:cNvSpPr/>
          <p:nvPr userDrawn="1"/>
        </p:nvSpPr>
        <p:spPr>
          <a:xfrm>
            <a:off x="2417413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5623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90;p23">
            <a:extLst>
              <a:ext uri="{FF2B5EF4-FFF2-40B4-BE49-F238E27FC236}">
                <a16:creationId xmlns:a16="http://schemas.microsoft.com/office/drawing/2014/main" id="{35937223-3A68-038B-8290-23218873AD14}"/>
              </a:ext>
            </a:extLst>
          </p:cNvPr>
          <p:cNvSpPr/>
          <p:nvPr userDrawn="1"/>
        </p:nvSpPr>
        <p:spPr>
          <a:xfrm>
            <a:off x="34026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93;p23">
            <a:extLst>
              <a:ext uri="{FF2B5EF4-FFF2-40B4-BE49-F238E27FC236}">
                <a16:creationId xmlns:a16="http://schemas.microsoft.com/office/drawing/2014/main" id="{487ED03F-0828-E271-896D-05ABFFA5897D}"/>
              </a:ext>
            </a:extLst>
          </p:cNvPr>
          <p:cNvSpPr/>
          <p:nvPr userDrawn="1"/>
        </p:nvSpPr>
        <p:spPr>
          <a:xfrm>
            <a:off x="5135899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696;p23">
            <a:extLst>
              <a:ext uri="{FF2B5EF4-FFF2-40B4-BE49-F238E27FC236}">
                <a16:creationId xmlns:a16="http://schemas.microsoft.com/office/drawing/2014/main" id="{33AA6B90-2E19-0CBA-FAC3-BA14DF692C9F}"/>
              </a:ext>
            </a:extLst>
          </p:cNvPr>
          <p:cNvSpPr/>
          <p:nvPr userDrawn="1"/>
        </p:nvSpPr>
        <p:spPr>
          <a:xfrm>
            <a:off x="36041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690;p23">
            <a:extLst>
              <a:ext uri="{FF2B5EF4-FFF2-40B4-BE49-F238E27FC236}">
                <a16:creationId xmlns:a16="http://schemas.microsoft.com/office/drawing/2014/main" id="{02D5713D-1F6E-AC46-BF54-2A41A90B3CEA}"/>
              </a:ext>
            </a:extLst>
          </p:cNvPr>
          <p:cNvSpPr/>
          <p:nvPr userDrawn="1"/>
        </p:nvSpPr>
        <p:spPr>
          <a:xfrm>
            <a:off x="61458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93;p23">
            <a:extLst>
              <a:ext uri="{FF2B5EF4-FFF2-40B4-BE49-F238E27FC236}">
                <a16:creationId xmlns:a16="http://schemas.microsoft.com/office/drawing/2014/main" id="{81E3A532-4EE7-787D-8C64-0748FC61E2AB}"/>
              </a:ext>
            </a:extLst>
          </p:cNvPr>
          <p:cNvSpPr/>
          <p:nvPr userDrawn="1"/>
        </p:nvSpPr>
        <p:spPr>
          <a:xfrm>
            <a:off x="7879099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696;p23">
            <a:extLst>
              <a:ext uri="{FF2B5EF4-FFF2-40B4-BE49-F238E27FC236}">
                <a16:creationId xmlns:a16="http://schemas.microsoft.com/office/drawing/2014/main" id="{A5FA8264-F36C-5257-0634-F8FF17D035C5}"/>
              </a:ext>
            </a:extLst>
          </p:cNvPr>
          <p:cNvSpPr/>
          <p:nvPr userDrawn="1"/>
        </p:nvSpPr>
        <p:spPr>
          <a:xfrm>
            <a:off x="63473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8A628FB-0778-51AA-3F61-F7C4F8CB2F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6B94D60-9091-F8DA-2C2A-4251F78ADC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11FCA-5D5A-209B-7050-05246AE6D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47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78BA02-08EA-1807-7CA0-59F4DA264C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47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9DC6A41-678A-CFEB-1453-543F83A025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79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2C34EDB-E2F4-3316-D859-BB4586DF41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79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36814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11" name="Google Shape;690;p23">
            <a:extLst>
              <a:ext uri="{FF2B5EF4-FFF2-40B4-BE49-F238E27FC236}">
                <a16:creationId xmlns:a16="http://schemas.microsoft.com/office/drawing/2014/main" id="{1B3C9FA1-A465-B5B5-7A8F-D409177D7C20}"/>
              </a:ext>
            </a:extLst>
          </p:cNvPr>
          <p:cNvSpPr/>
          <p:nvPr userDrawn="1"/>
        </p:nvSpPr>
        <p:spPr>
          <a:xfrm>
            <a:off x="684198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AA18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93;p23">
            <a:extLst>
              <a:ext uri="{FF2B5EF4-FFF2-40B4-BE49-F238E27FC236}">
                <a16:creationId xmlns:a16="http://schemas.microsoft.com/office/drawing/2014/main" id="{E369A6CE-80B1-EF69-CB52-BEC8C5C9F277}"/>
              </a:ext>
            </a:extLst>
          </p:cNvPr>
          <p:cNvSpPr/>
          <p:nvPr userDrawn="1"/>
        </p:nvSpPr>
        <p:spPr>
          <a:xfrm>
            <a:off x="2417413" y="1307626"/>
            <a:ext cx="691834" cy="691834"/>
          </a:xfrm>
          <a:prstGeom prst="rect">
            <a:avLst/>
          </a:prstGeom>
          <a:solidFill>
            <a:srgbClr val="AA18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696;p23">
            <a:extLst>
              <a:ext uri="{FF2B5EF4-FFF2-40B4-BE49-F238E27FC236}">
                <a16:creationId xmlns:a16="http://schemas.microsoft.com/office/drawing/2014/main" id="{E020CC8B-575B-5E9B-00AE-39BE6D11F825}"/>
              </a:ext>
            </a:extLst>
          </p:cNvPr>
          <p:cNvSpPr/>
          <p:nvPr userDrawn="1"/>
        </p:nvSpPr>
        <p:spPr>
          <a:xfrm>
            <a:off x="885623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rgbClr val="A9182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90;p23">
            <a:extLst>
              <a:ext uri="{FF2B5EF4-FFF2-40B4-BE49-F238E27FC236}">
                <a16:creationId xmlns:a16="http://schemas.microsoft.com/office/drawing/2014/main" id="{35937223-3A68-038B-8290-23218873AD14}"/>
              </a:ext>
            </a:extLst>
          </p:cNvPr>
          <p:cNvSpPr/>
          <p:nvPr userDrawn="1"/>
        </p:nvSpPr>
        <p:spPr>
          <a:xfrm>
            <a:off x="34026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93;p23">
            <a:extLst>
              <a:ext uri="{FF2B5EF4-FFF2-40B4-BE49-F238E27FC236}">
                <a16:creationId xmlns:a16="http://schemas.microsoft.com/office/drawing/2014/main" id="{487ED03F-0828-E271-896D-05ABFFA5897D}"/>
              </a:ext>
            </a:extLst>
          </p:cNvPr>
          <p:cNvSpPr/>
          <p:nvPr userDrawn="1"/>
        </p:nvSpPr>
        <p:spPr>
          <a:xfrm>
            <a:off x="5135899" y="1307626"/>
            <a:ext cx="691834" cy="691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696;p23">
            <a:extLst>
              <a:ext uri="{FF2B5EF4-FFF2-40B4-BE49-F238E27FC236}">
                <a16:creationId xmlns:a16="http://schemas.microsoft.com/office/drawing/2014/main" id="{33AA6B90-2E19-0CBA-FAC3-BA14DF692C9F}"/>
              </a:ext>
            </a:extLst>
          </p:cNvPr>
          <p:cNvSpPr/>
          <p:nvPr userDrawn="1"/>
        </p:nvSpPr>
        <p:spPr>
          <a:xfrm>
            <a:off x="36041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690;p23">
            <a:extLst>
              <a:ext uri="{FF2B5EF4-FFF2-40B4-BE49-F238E27FC236}">
                <a16:creationId xmlns:a16="http://schemas.microsoft.com/office/drawing/2014/main" id="{02D5713D-1F6E-AC46-BF54-2A41A90B3CEA}"/>
              </a:ext>
            </a:extLst>
          </p:cNvPr>
          <p:cNvSpPr/>
          <p:nvPr userDrawn="1"/>
        </p:nvSpPr>
        <p:spPr>
          <a:xfrm>
            <a:off x="6145884" y="1307616"/>
            <a:ext cx="2436689" cy="342341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93;p23">
            <a:extLst>
              <a:ext uri="{FF2B5EF4-FFF2-40B4-BE49-F238E27FC236}">
                <a16:creationId xmlns:a16="http://schemas.microsoft.com/office/drawing/2014/main" id="{81E3A532-4EE7-787D-8C64-0748FC61E2AB}"/>
              </a:ext>
            </a:extLst>
          </p:cNvPr>
          <p:cNvSpPr/>
          <p:nvPr userDrawn="1"/>
        </p:nvSpPr>
        <p:spPr>
          <a:xfrm>
            <a:off x="7879099" y="1307626"/>
            <a:ext cx="691834" cy="691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696;p23">
            <a:extLst>
              <a:ext uri="{FF2B5EF4-FFF2-40B4-BE49-F238E27FC236}">
                <a16:creationId xmlns:a16="http://schemas.microsoft.com/office/drawing/2014/main" id="{A5FA8264-F36C-5257-0634-F8FF17D035C5}"/>
              </a:ext>
            </a:extLst>
          </p:cNvPr>
          <p:cNvSpPr/>
          <p:nvPr userDrawn="1"/>
        </p:nvSpPr>
        <p:spPr>
          <a:xfrm>
            <a:off x="6347309" y="1911273"/>
            <a:ext cx="1188720" cy="60960"/>
          </a:xfrm>
          <a:custGeom>
            <a:avLst/>
            <a:gdLst/>
            <a:ahLst/>
            <a:cxnLst/>
            <a:rect l="l" t="t" r="r" b="b"/>
            <a:pathLst>
              <a:path w="1435100" h="60960" extrusionOk="0">
                <a:moveTo>
                  <a:pt x="1435063" y="0"/>
                </a:moveTo>
                <a:lnTo>
                  <a:pt x="0" y="0"/>
                </a:lnTo>
                <a:lnTo>
                  <a:pt x="0" y="60667"/>
                </a:lnTo>
                <a:lnTo>
                  <a:pt x="1435063" y="60667"/>
                </a:lnTo>
                <a:lnTo>
                  <a:pt x="14350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573896-BCC2-825D-AD51-86E07BE742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589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8E6FF2C-A4EF-5D36-7303-09734FB6C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589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A396C-CBDD-C768-EA8F-70393B4470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47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E2FBCD-49A4-9D48-8C3D-F0AF10CF60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47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2B30C0-19E1-8936-AC84-D418AE9710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7926" y="1368641"/>
            <a:ext cx="1531824" cy="429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sample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9284B3C-0E73-BEE8-285B-E2759B4A8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7926" y="2092370"/>
            <a:ext cx="1824038" cy="6302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382919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813644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444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F1C47D-5B7E-8598-23D3-F135A97C4B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84213" y="1324269"/>
            <a:ext cx="7775575" cy="3028831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/>
              <a:t>Intro text with a </a:t>
            </a:r>
            <a:r>
              <a:rPr lang="en-US" b="1">
                <a:solidFill>
                  <a:schemeClr val="accent4"/>
                </a:solidFill>
              </a:rPr>
              <a:t>link</a:t>
            </a:r>
            <a:r>
              <a:rPr lang="en-US"/>
              <a:t>.</a:t>
            </a:r>
          </a:p>
          <a:p>
            <a:r>
              <a:rPr lang="en-US"/>
              <a:t>Bullet</a:t>
            </a:r>
          </a:p>
          <a:p>
            <a:r>
              <a:rPr lang="en-US"/>
              <a:t>Bullet Bullet</a:t>
            </a:r>
          </a:p>
        </p:txBody>
      </p:sp>
    </p:spTree>
    <p:extLst>
      <p:ext uri="{BB962C8B-B14F-4D97-AF65-F5344CB8AC3E}">
        <p14:creationId xmlns:p14="http://schemas.microsoft.com/office/powerpoint/2010/main" val="2234481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417026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850565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104B-53FD-4AD2-4DB0-55B18F1BD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FB66B-FA9B-759D-3797-B1A5AE688094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F3D1515-7FAB-A4C8-3F0F-2067BC654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A04565-ECC3-7733-AFDA-68AE7DC7A8A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4212" y="1392238"/>
            <a:ext cx="3840480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9E3BA3F-E41A-9C20-9374-B53EAA260F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07740" y="3211939"/>
            <a:ext cx="3840480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33A76-F77F-7C76-5780-F0B8B59EECFD}"/>
              </a:ext>
            </a:extLst>
          </p:cNvPr>
          <p:cNvSpPr/>
          <p:nvPr userDrawn="1"/>
        </p:nvSpPr>
        <p:spPr>
          <a:xfrm>
            <a:off x="4707740" y="1392238"/>
            <a:ext cx="384048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9D438-3265-BD2C-9009-911C734B661A}"/>
              </a:ext>
            </a:extLst>
          </p:cNvPr>
          <p:cNvSpPr/>
          <p:nvPr userDrawn="1"/>
        </p:nvSpPr>
        <p:spPr>
          <a:xfrm>
            <a:off x="684213" y="3211939"/>
            <a:ext cx="3840480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B19102-141B-4964-A8DF-6EA5A2A044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03955" y="1489869"/>
            <a:ext cx="344805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5CF5CD1-A10D-5D77-4C14-0439ADDC0B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0428" y="3309570"/>
            <a:ext cx="3448050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09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28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9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4844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6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015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17B469-83F1-C8FD-407D-75DAE9480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id="{F9A9E543-A0BD-4A79-652C-23E74A6EC85C}"/>
              </a:ext>
            </a:extLst>
          </p:cNvPr>
          <p:cNvSpPr>
            <a:spLocks noChangeAspect="1"/>
          </p:cNvSpPr>
          <p:nvPr userDrawn="1"/>
        </p:nvSpPr>
        <p:spPr>
          <a:xfrm>
            <a:off x="662344" y="787401"/>
            <a:ext cx="4029382" cy="4356100"/>
          </a:xfrm>
          <a:prstGeom prst="rect">
            <a:avLst/>
          </a:prstGeom>
          <a:solidFill>
            <a:srgbClr val="A61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6A892B-55BD-EC63-68A8-75D8E58C858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9EB8E-E252-3C5E-CFCD-996CE614F5F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1538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57" r:id="rId3"/>
    <p:sldLayoutId id="2147483704" r:id="rId4"/>
    <p:sldLayoutId id="2147483717" r:id="rId5"/>
    <p:sldLayoutId id="2147483869" r:id="rId6"/>
    <p:sldLayoutId id="2147483829" r:id="rId7"/>
    <p:sldLayoutId id="2147483870" r:id="rId8"/>
    <p:sldLayoutId id="2147483789" r:id="rId9"/>
    <p:sldLayoutId id="2147483871" r:id="rId10"/>
    <p:sldLayoutId id="2147483784" r:id="rId11"/>
    <p:sldLayoutId id="2147483872" r:id="rId12"/>
    <p:sldLayoutId id="2147483831" r:id="rId13"/>
    <p:sldLayoutId id="2147483873" r:id="rId14"/>
    <p:sldLayoutId id="2147483853" r:id="rId15"/>
    <p:sldLayoutId id="2147483856" r:id="rId16"/>
    <p:sldLayoutId id="2147483859" r:id="rId17"/>
    <p:sldLayoutId id="2147483868" r:id="rId18"/>
    <p:sldLayoutId id="2147483718" r:id="rId19"/>
    <p:sldLayoutId id="2147483832" r:id="rId20"/>
    <p:sldLayoutId id="2147483785" r:id="rId21"/>
    <p:sldLayoutId id="2147483780" r:id="rId22"/>
    <p:sldLayoutId id="2147483787" r:id="rId23"/>
    <p:sldLayoutId id="2147483790" r:id="rId24"/>
    <p:sldLayoutId id="2147483900" r:id="rId25"/>
    <p:sldLayoutId id="214748390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B9EB8E-E252-3C5E-CFCD-996CE614F5F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6999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2" r:id="rId2"/>
    <p:sldLayoutId id="2147483858" r:id="rId3"/>
    <p:sldLayoutId id="2147483840" r:id="rId4"/>
    <p:sldLayoutId id="2147483874" r:id="rId5"/>
    <p:sldLayoutId id="2147483875" r:id="rId6"/>
    <p:sldLayoutId id="2147483841" r:id="rId7"/>
    <p:sldLayoutId id="2147483876" r:id="rId8"/>
    <p:sldLayoutId id="2147483842" r:id="rId9"/>
    <p:sldLayoutId id="2147483877" r:id="rId10"/>
    <p:sldLayoutId id="2147483843" r:id="rId11"/>
    <p:sldLayoutId id="2147483878" r:id="rId12"/>
    <p:sldLayoutId id="2147483844" r:id="rId13"/>
    <p:sldLayoutId id="2147483879" r:id="rId14"/>
    <p:sldLayoutId id="2147483845" r:id="rId15"/>
    <p:sldLayoutId id="2147483880" r:id="rId16"/>
    <p:sldLayoutId id="2147483854" r:id="rId17"/>
    <p:sldLayoutId id="2147483881" r:id="rId18"/>
    <p:sldLayoutId id="2147483855" r:id="rId19"/>
    <p:sldLayoutId id="2147483882" r:id="rId20"/>
    <p:sldLayoutId id="2147483846" r:id="rId21"/>
    <p:sldLayoutId id="2147483847" r:id="rId22"/>
    <p:sldLayoutId id="2147483891" r:id="rId23"/>
    <p:sldLayoutId id="21474839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2F76C5-89BE-5DFD-26E3-870157DCA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1758950"/>
            <a:ext cx="342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746B2-0A33-C080-29F7-60F94658A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Introducing CHWs to QI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BE8E-B2F3-DC22-5C1F-09DF805311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Using the QI 101 for CHWs Training Modules</a:t>
            </a:r>
          </a:p>
        </p:txBody>
      </p:sp>
      <p:pic>
        <p:nvPicPr>
          <p:cNvPr id="6" name="Picture 5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066822F8-860C-FCDB-3B04-74F670030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8" y="1917619"/>
            <a:ext cx="3492595" cy="18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4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FC48-04AB-3A3B-2977-DC724AF7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Module 1: Introduction to the QI Journey: Creating a QI Goal and Process Mapping</a:t>
            </a:r>
            <a:br>
              <a:rPr lang="en-US" sz="1350">
                <a:solidFill>
                  <a:srgbClr val="FFFFFF"/>
                </a:solidFill>
              </a:rPr>
            </a:br>
            <a:endParaRPr lang="en-US" sz="1350">
              <a:solidFill>
                <a:srgbClr val="FFFFFF"/>
              </a:solidFill>
            </a:endParaRPr>
          </a:p>
        </p:txBody>
      </p:sp>
      <p:graphicFrame>
        <p:nvGraphicFramePr>
          <p:cNvPr id="30" name="TextBox 6">
            <a:extLst>
              <a:ext uri="{FF2B5EF4-FFF2-40B4-BE49-F238E27FC236}">
                <a16:creationId xmlns:a16="http://schemas.microsoft.com/office/drawing/2014/main" id="{4D468BAB-3624-58C5-1483-3E1E0D6E1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474479"/>
              </p:ext>
            </p:extLst>
          </p:nvPr>
        </p:nvGraphicFramePr>
        <p:xfrm>
          <a:off x="3024385" y="884045"/>
          <a:ext cx="5893325" cy="318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54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FC48-04AB-3A3B-2977-DC724AF7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Module 2: Introduction to the QI Journey: The 5 Whys and Brainstorming</a:t>
            </a:r>
          </a:p>
        </p:txBody>
      </p:sp>
      <p:graphicFrame>
        <p:nvGraphicFramePr>
          <p:cNvPr id="30" name="TextBox 6">
            <a:extLst>
              <a:ext uri="{FF2B5EF4-FFF2-40B4-BE49-F238E27FC236}">
                <a16:creationId xmlns:a16="http://schemas.microsoft.com/office/drawing/2014/main" id="{4D468BAB-3624-58C5-1483-3E1E0D6E1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784442"/>
              </p:ext>
            </p:extLst>
          </p:nvPr>
        </p:nvGraphicFramePr>
        <p:xfrm>
          <a:off x="2879687" y="979006"/>
          <a:ext cx="5893325" cy="318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4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FC48-04AB-3A3B-2977-DC724AF7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Module 3: Introduction to the QI Journey: The 5 Whys and Brainstorming</a:t>
            </a:r>
          </a:p>
        </p:txBody>
      </p:sp>
      <p:graphicFrame>
        <p:nvGraphicFramePr>
          <p:cNvPr id="30" name="TextBox 6">
            <a:extLst>
              <a:ext uri="{FF2B5EF4-FFF2-40B4-BE49-F238E27FC236}">
                <a16:creationId xmlns:a16="http://schemas.microsoft.com/office/drawing/2014/main" id="{4D468BAB-3624-58C5-1483-3E1E0D6E1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48330"/>
              </p:ext>
            </p:extLst>
          </p:nvPr>
        </p:nvGraphicFramePr>
        <p:xfrm>
          <a:off x="2897500" y="979006"/>
          <a:ext cx="5893325" cy="318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64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9D088-791E-7B1A-4A22-80706E14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8143"/>
            <a:ext cx="3947279" cy="12060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Goal: Build QI </a:t>
            </a:r>
            <a:br>
              <a:rPr lang="en-US" b="1"/>
            </a:br>
            <a:r>
              <a:rPr lang="en-US" b="1"/>
              <a:t>Self-Efficacy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26180-5E15-7DA9-1532-2EF51FC48E3A}"/>
              </a:ext>
            </a:extLst>
          </p:cNvPr>
          <p:cNvSpPr txBox="1"/>
          <p:nvPr/>
        </p:nvSpPr>
        <p:spPr>
          <a:xfrm>
            <a:off x="628650" y="1749972"/>
            <a:ext cx="3464715" cy="2882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endParaRPr lang="en-US" sz="1200">
              <a:highlight>
                <a:srgbClr val="FFFFFF"/>
              </a:highlight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Self-efficacy is not just the acquisition of simple knowledge and skills, but a belief in their ability to accomplish tasks  (Bandura, 1997). </a:t>
            </a:r>
            <a:endParaRPr lang="en-US" sz="1500" dirty="0"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A learner develops mastery through:</a:t>
            </a:r>
            <a:endParaRPr lang="en-US" sz="1500" dirty="0"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Repeated success completing tasks</a:t>
            </a:r>
            <a:endParaRPr lang="en-US" sz="1500" dirty="0"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Overcoming challenges</a:t>
            </a:r>
            <a:endParaRPr lang="en-US" sz="1500" dirty="0"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Learning from role models</a:t>
            </a:r>
            <a:endParaRPr lang="en-US" sz="1500" dirty="0">
              <a:cs typeface="Arial" panose="020B0604020202020204"/>
            </a:endParaRPr>
          </a:p>
          <a:p>
            <a:pPr marL="171450" indent="-171450" defTabSz="914400">
              <a:lnSpc>
                <a:spcPct val="90000"/>
              </a:lnSpc>
              <a:spcAft>
                <a:spcPts val="450"/>
              </a:spcAft>
              <a:buFont typeface="Arial"/>
              <a:buChar char="•"/>
            </a:pPr>
            <a:r>
              <a:rPr lang="en-US" sz="1500" dirty="0"/>
              <a:t>Reflecting on learning &amp; performance, and performing the task again</a:t>
            </a:r>
            <a:endParaRPr lang="en-US" sz="1500" dirty="0">
              <a:cs typeface="Arial" panose="020B0604020202020204"/>
            </a:endParaRPr>
          </a:p>
          <a:p>
            <a:pPr marL="213995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>
              <a:cs typeface="Arial" panose="020B0604020202020204"/>
            </a:endParaRPr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6" name="Picture 5" descr="A person climbing a rock wall&#10;&#10;Description automatically generated">
            <a:extLst>
              <a:ext uri="{FF2B5EF4-FFF2-40B4-BE49-F238E27FC236}">
                <a16:creationId xmlns:a16="http://schemas.microsoft.com/office/drawing/2014/main" id="{1E92574E-51B6-8728-5C03-40B81A8F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596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73C4-05F9-B9FC-6BEE-037FB0C8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Learner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FBA0A-1CBF-4BEE-F3C0-4997F62D043A}"/>
              </a:ext>
            </a:extLst>
          </p:cNvPr>
          <p:cNvSpPr txBox="1"/>
          <p:nvPr/>
        </p:nvSpPr>
        <p:spPr>
          <a:xfrm>
            <a:off x="628650" y="1268017"/>
            <a:ext cx="457324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Well-designed training for CHWs considers their status as: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 learners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literacy levels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preferred language 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cultural preferences, and the 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expertise they have developed through their life experiences</a:t>
            </a:r>
          </a:p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familiar with traditional CHW training</a:t>
            </a:r>
          </a:p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72473-5A8A-324E-623B-D037E35A1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92" y="510139"/>
            <a:ext cx="3107625" cy="39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73C4-05F9-B9FC-6BEE-037FB0C8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Learner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FBA0A-1CBF-4BEE-F3C0-4997F62D043A}"/>
              </a:ext>
            </a:extLst>
          </p:cNvPr>
          <p:cNvSpPr txBox="1"/>
          <p:nvPr/>
        </p:nvSpPr>
        <p:spPr>
          <a:xfrm>
            <a:off x="628650" y="1268017"/>
            <a:ext cx="4573242" cy="403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familiar with traditional CHW training</a:t>
            </a:r>
          </a:p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Interpersonal and relationship-building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 coordination and navigation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Capacity building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Advocacy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 and facilitation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 and community assessment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Outreach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Professional skills and conduct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 and research skills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Symbol" pitchFamily="2" charset="2"/>
              <a:buChar char=""/>
            </a:pPr>
            <a:r>
              <a:rPr lang="en-US" sz="1350" dirty="0">
                <a:solidFill>
                  <a:srgbClr val="0D0D0D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Knowledge base of public health principles and social determinants of health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FF20D-A4F3-814D-C646-D8217F42F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92" y="510139"/>
            <a:ext cx="3107625" cy="39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73C4-05F9-B9FC-6BEE-037FB0C8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9148"/>
            <a:ext cx="7775110" cy="387798"/>
          </a:xfrm>
        </p:spPr>
        <p:txBody>
          <a:bodyPr/>
          <a:lstStyle/>
          <a:p>
            <a:r>
              <a:rPr lang="en-US"/>
              <a:t>Know Your Learner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FBA0A-1CBF-4BEE-F3C0-4997F62D043A}"/>
              </a:ext>
            </a:extLst>
          </p:cNvPr>
          <p:cNvSpPr txBox="1"/>
          <p:nvPr/>
        </p:nvSpPr>
        <p:spPr>
          <a:xfrm>
            <a:off x="628650" y="1268016"/>
            <a:ext cx="4073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5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Gather Learner Profiles from your CHW participants</a:t>
            </a:r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35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049E6-F64F-05F6-7639-F0660752FE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92" y="510139"/>
            <a:ext cx="3107625" cy="39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1CE8D-6F55-5FD9-1309-5B36001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89" y="361293"/>
            <a:ext cx="4183117" cy="1281183"/>
          </a:xfrm>
        </p:spPr>
        <p:txBody>
          <a:bodyPr anchor="ctr">
            <a:normAutofit/>
          </a:bodyPr>
          <a:lstStyle/>
          <a:p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Incorporate Principles of Adult Education and Diverse Learners into Your Training </a:t>
            </a:r>
            <a:br>
              <a:rPr lang="en-US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700" dirty="0"/>
          </a:p>
        </p:txBody>
      </p:sp>
      <p:pic>
        <p:nvPicPr>
          <p:cNvPr id="8" name="Picture 7" descr="A computer with a group of people on it&#10;&#10;Description automatically generated">
            <a:extLst>
              <a:ext uri="{FF2B5EF4-FFF2-40B4-BE49-F238E27FC236}">
                <a16:creationId xmlns:a16="http://schemas.microsoft.com/office/drawing/2014/main" id="{EA02E967-B425-D829-ADF4-E33187C77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6"/>
          <a:stretch/>
        </p:blipFill>
        <p:spPr>
          <a:xfrm flipH="1">
            <a:off x="-1" y="0"/>
            <a:ext cx="4046483" cy="52022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873D-D930-3E8A-BF80-E0CFE0A5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545021"/>
            <a:ext cx="4183117" cy="3310758"/>
          </a:xfrm>
        </p:spPr>
        <p:txBody>
          <a:bodyPr lIns="91440" tIns="45720" rIns="91440" bIns="45720" anchor="ctr">
            <a:normAutofit fontScale="70000" lnSpcReduction="20000"/>
          </a:bodyPr>
          <a:lstStyle/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accessible materials and content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flexible</a:t>
            </a:r>
          </a:p>
          <a:p>
            <a:r>
              <a:rPr lang="en-US" sz="2200" dirty="0">
                <a:latin typeface="Aptos"/>
                <a:ea typeface="Times New Roman" panose="02020603050405020304" pitchFamily="18" charset="0"/>
                <a:cs typeface="Times New Roman"/>
              </a:rPr>
              <a:t>Be a co-learner rather than a teacher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 the CHWs’ expertise and build on it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 critical inquiry 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it simple, clear, and sequential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practical &amp; interactive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Repeat, repeat, repeat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Incorporate opportunities for feedback, reflection and action</a:t>
            </a:r>
          </a:p>
          <a:p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Celebrate!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7240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173DB7A-765F-E1DF-ADF3-BF192AA560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71076" cy="35001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240610"/>
            <a:ext cx="9171095" cy="1371601"/>
            <a:chOff x="-305" y="2987478"/>
            <a:chExt cx="12188952" cy="18288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13C51A-EAFF-5269-B02E-6CFA9664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413277"/>
            <a:ext cx="3766336" cy="1132449"/>
          </a:xfrm>
        </p:spPr>
        <p:txBody>
          <a:bodyPr lIns="91440" tIns="45720" rIns="91440" bIns="45720">
            <a:normAutofit/>
          </a:bodyPr>
          <a:lstStyle/>
          <a:p>
            <a:r>
              <a:rPr lang="en-US" sz="2700" b="1">
                <a:solidFill>
                  <a:schemeClr val="tx2"/>
                </a:solidFill>
                <a:latin typeface="Arial"/>
                <a:ea typeface="Aptos" panose="020B0004020202020204" pitchFamily="34" charset="0"/>
                <a:cs typeface="Arial"/>
              </a:rPr>
              <a:t>Engage CHWs in QI </a:t>
            </a:r>
            <a:endParaRPr lang="en-US" sz="27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7696-D236-5556-5FF4-5DD648B7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362" y="3413277"/>
            <a:ext cx="4643437" cy="1132452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with practice and QI leadership to remove barriers to CHW participation in QI  </a:t>
            </a:r>
          </a:p>
          <a:p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inclusion of CHWs in QI for the practice</a:t>
            </a:r>
          </a:p>
          <a:p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Educate practice members on the value CHWs can bring to QI </a:t>
            </a:r>
          </a:p>
          <a:p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concrete examples of contributions CHWs have made to QI</a:t>
            </a:r>
          </a:p>
        </p:txBody>
      </p:sp>
    </p:spTree>
    <p:extLst>
      <p:ext uri="{BB962C8B-B14F-4D97-AF65-F5344CB8AC3E}">
        <p14:creationId xmlns:p14="http://schemas.microsoft.com/office/powerpoint/2010/main" val="135422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601C1C-1384-69E0-A0A8-4E24E3BB5783}"/>
              </a:ext>
            </a:extLst>
          </p:cNvPr>
          <p:cNvSpPr txBox="1"/>
          <p:nvPr/>
        </p:nvSpPr>
        <p:spPr>
          <a:xfrm>
            <a:off x="4257730" y="401050"/>
            <a:ext cx="4549188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Build PCP Buy-in for CHWs Inclusion in QI Work by Sharing Success Stories</a:t>
            </a:r>
            <a:endParaRPr lang="en-US" dirty="0">
              <a:cs typeface="Arial"/>
            </a:endParaRPr>
          </a:p>
          <a:p>
            <a:endParaRPr lang="en-US" sz="1500" dirty="0">
              <a:cs typeface="Arial"/>
            </a:endParaRPr>
          </a:p>
          <a:p>
            <a:r>
              <a:rPr lang="en-US" sz="1500" dirty="0">
                <a:cs typeface="Arial"/>
              </a:rPr>
              <a:t>One example of a success story is the script that CHWs developed to educate patients with diabetes about why they should get regular eye exams even if they think they don’t need one.</a:t>
            </a:r>
            <a:endParaRPr lang="en-US" dirty="0"/>
          </a:p>
          <a:p>
            <a:endParaRPr lang="en-US" sz="1500" dirty="0">
              <a:cs typeface="Arial"/>
            </a:endParaRPr>
          </a:p>
          <a:p>
            <a:r>
              <a:rPr lang="en-US" sz="1500" dirty="0">
                <a:cs typeface="Arial"/>
              </a:rPr>
              <a:t>The CHWs took an everyday experience that their patients were familiar with -- a sidewalk broken by tree roots- and used this to explain what can happen in a person’s eye who has diabetes.</a:t>
            </a:r>
          </a:p>
          <a:p>
            <a:endParaRPr lang="en-US" sz="1500" dirty="0">
              <a:cs typeface="Arial"/>
            </a:endParaRPr>
          </a:p>
          <a:p>
            <a:r>
              <a:rPr lang="en-US" sz="1500" dirty="0">
                <a:cs typeface="Arial"/>
              </a:rPr>
              <a:t>In one PCPs office, the number of patients going for eye exams after health education sessions went from 20% to over 95% after CHWs shared this with patients.</a:t>
            </a:r>
          </a:p>
          <a:p>
            <a:pPr algn="l"/>
            <a:endParaRPr lang="en-US" sz="15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43E53-F317-31C9-D8C5-AAB097D290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82" y="401924"/>
            <a:ext cx="3466460" cy="43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FD7C6BC-9450-663A-9B95-097A28D0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62" y="829078"/>
            <a:ext cx="8057408" cy="276999"/>
          </a:xfrm>
        </p:spPr>
        <p:txBody>
          <a:bodyPr/>
          <a:lstStyle/>
          <a:p>
            <a:r>
              <a:rPr lang="en-US" sz="2000"/>
              <a:t>Learning Objectives: At the End of this Module, you will be able to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6E47D4C-6694-C8F7-A5D1-6D1CACDA36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5588" y="2605765"/>
            <a:ext cx="2142619" cy="630237"/>
          </a:xfrm>
        </p:spPr>
        <p:txBody>
          <a:bodyPr lIns="0" tIns="45720" rIns="91440" bIns="45720" anchor="t"/>
          <a:lstStyle/>
          <a:p>
            <a:r>
              <a:rPr lang="en-US">
                <a:latin typeface="Arial"/>
                <a:cs typeface="Arial"/>
              </a:rPr>
              <a:t>Design a training for CHWs using the ADA’s QI 101 Modules for CHWs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3FB846-3F86-A615-374D-03FB8F0BAD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12164" y="2605765"/>
            <a:ext cx="2142618" cy="630237"/>
          </a:xfrm>
        </p:spPr>
        <p:txBody>
          <a:bodyPr lIns="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three techniques for increasing practice readiness to engage CHWs in QI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E472B9D-9B85-CAEC-6D39-5D8958034B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55364" y="2605765"/>
            <a:ext cx="2142618" cy="630237"/>
          </a:xfrm>
        </p:spPr>
        <p:txBody>
          <a:bodyPr/>
          <a:lstStyle/>
          <a:p>
            <a:r>
              <a:rPr lang="en-US"/>
              <a:t>List two ways of being an effective partner with CHWs on QI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2ADE84-5595-0519-0511-0185B653F7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22C829B-9DD4-4F20-C10B-0DEED8FB7E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97490D8-64AE-EB89-6423-7CE6CAAC71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0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wo women in headscarves looking at a computer&#10;&#10;Description automatically generated">
            <a:extLst>
              <a:ext uri="{FF2B5EF4-FFF2-40B4-BE49-F238E27FC236}">
                <a16:creationId xmlns:a16="http://schemas.microsoft.com/office/drawing/2014/main" id="{494CD4A1-9E24-FC0B-B201-76868DBF5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DC5C6-81A3-0D7B-9980-D06CBAED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2866641" cy="1424934"/>
          </a:xfrm>
        </p:spPr>
        <p:txBody>
          <a:bodyPr lIns="91440" tIns="45720" rIns="91440" bIns="45720">
            <a:normAutofit/>
          </a:bodyPr>
          <a:lstStyle/>
          <a:p>
            <a:r>
              <a:rPr lang="en-US" sz="2800" b="1">
                <a:latin typeface="Arial"/>
                <a:ea typeface="Aptos" panose="020B0004020202020204" pitchFamily="34" charset="0"/>
                <a:cs typeface="Arial"/>
              </a:rPr>
              <a:t>Be an Effective QI Partner to CHWs</a:t>
            </a:r>
            <a:endParaRPr lang="en-US" sz="28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EE0E-E0A1-9CE2-25D9-7C5888CBA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50"/>
            <a:ext cx="2866641" cy="2807072"/>
          </a:xfrm>
        </p:spPr>
        <p:txBody>
          <a:bodyPr lIns="91440" tIns="45720" rIns="91440" bIns="45720">
            <a:normAutofit/>
          </a:bodyPr>
          <a:lstStyle/>
          <a:p>
            <a:r>
              <a:rPr lang="en-US" sz="1500" dirty="0">
                <a:latin typeface="Aptos"/>
                <a:ea typeface="Times New Roman" panose="02020603050405020304" pitchFamily="18" charset="0"/>
                <a:cs typeface="Times New Roman"/>
              </a:rPr>
              <a:t>Shadow CHWs in the field</a:t>
            </a:r>
            <a:endParaRPr lang="en-US" sz="15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Aptos"/>
                <a:ea typeface="Times New Roman" panose="02020603050405020304" pitchFamily="18" charset="0"/>
                <a:cs typeface="Times New Roman"/>
              </a:rPr>
              <a:t>Solicit CHWs’ input on current QI projects</a:t>
            </a:r>
          </a:p>
          <a:p>
            <a:r>
              <a:rPr lang="en-US" sz="1500" dirty="0">
                <a:latin typeface="Aptos"/>
                <a:ea typeface="Times New Roman" panose="02020603050405020304" pitchFamily="18" charset="0"/>
                <a:cs typeface="Times New Roman"/>
              </a:rPr>
              <a:t>Be a QI co-pilot </a:t>
            </a:r>
            <a:endParaRPr lang="en-US" sz="15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Aptos"/>
                <a:ea typeface="Times New Roman" panose="02020603050405020304" pitchFamily="18" charset="0"/>
                <a:cs typeface="Times New Roman"/>
              </a:rPr>
              <a:t>Help CHWs continue to develop their QI skills </a:t>
            </a:r>
            <a:endParaRPr lang="en-US" sz="15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Aptos"/>
                <a:ea typeface="Times New Roman" panose="02020603050405020304" pitchFamily="18" charset="0"/>
                <a:cs typeface="Times New Roman"/>
              </a:rPr>
              <a:t>Support CHWs' Dual Role</a:t>
            </a:r>
            <a:endParaRPr lang="en-US" sz="15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0523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FD7C6BC-9450-663A-9B95-097A28D0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98" y="835016"/>
            <a:ext cx="7280803" cy="276999"/>
          </a:xfrm>
        </p:spPr>
        <p:txBody>
          <a:bodyPr/>
          <a:lstStyle/>
          <a:p>
            <a:r>
              <a:rPr lang="en-US" sz="2000"/>
              <a:t>Reflection: After Completing This Module, Are You Able To: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6E47D4C-6694-C8F7-A5D1-6D1CACDA36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5588" y="2605765"/>
            <a:ext cx="2142619" cy="630237"/>
          </a:xfrm>
        </p:spPr>
        <p:txBody>
          <a:bodyPr/>
          <a:lstStyle/>
          <a:p>
            <a:r>
              <a:rPr lang="en-US"/>
              <a:t>Design a training for CHWs using the American Diabetes Association’s QI 101 Modules for CHWs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3FB846-3F86-A615-374D-03FB8F0BAD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12164" y="2605765"/>
            <a:ext cx="2142618" cy="630237"/>
          </a:xfrm>
        </p:spPr>
        <p:txBody>
          <a:bodyPr lIns="0" tIns="45720" rIns="91440" bIns="45720" anchor="t"/>
          <a:lstStyle/>
          <a:p>
            <a:r>
              <a:rPr lang="en-US">
                <a:latin typeface="Arial"/>
                <a:cs typeface="Arial"/>
              </a:rPr>
              <a:t>Describe three techniques for increasing practice readiness to engage CHWs in QI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E472B9D-9B85-CAEC-6D39-5D8958034B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55364" y="2605765"/>
            <a:ext cx="2142618" cy="630237"/>
          </a:xfrm>
        </p:spPr>
        <p:txBody>
          <a:bodyPr/>
          <a:lstStyle/>
          <a:p>
            <a:r>
              <a:rPr lang="en-US"/>
              <a:t>List two ways of being an effective partner with CHWs on QI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2ADE84-5595-0519-0511-0185B653F7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22C829B-9DD4-4F20-C10B-0DEED8FB7E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97490D8-64AE-EB89-6423-7CE6CAAC71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6AF54-EB69-D38D-A6A5-21CA26B4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A89CD-A714-7A47-FC7F-2A0B8FFABF24}"/>
              </a:ext>
            </a:extLst>
          </p:cNvPr>
          <p:cNvSpPr txBox="1"/>
          <p:nvPr/>
        </p:nvSpPr>
        <p:spPr>
          <a:xfrm>
            <a:off x="1030020" y="676397"/>
            <a:ext cx="3110849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9"/>
            <a:endParaRPr lang="en-US" sz="112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04" indent="-214304">
              <a:buFont typeface="+mj-lt"/>
              <a:buAutoNum type="alphaUcPeriod"/>
            </a:pPr>
            <a:r>
              <a:rPr lang="en-US" sz="1125">
                <a:latin typeface="Times New Roman" panose="02020603050405020304" pitchFamily="18" charset="0"/>
                <a:ea typeface="Times New Roman" panose="02020603050405020304" pitchFamily="18" charset="0"/>
              </a:rPr>
              <a:t>How much did this session increase your knowledge about quality?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31F22-E77D-7BCD-A446-8F7A72EFAB9F}"/>
              </a:ext>
            </a:extLst>
          </p:cNvPr>
          <p:cNvSpPr txBox="1"/>
          <p:nvPr/>
        </p:nvSpPr>
        <p:spPr>
          <a:xfrm>
            <a:off x="1030020" y="2650982"/>
            <a:ext cx="284746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>
                <a:latin typeface="Times New Roman" panose="02020603050405020304" pitchFamily="18" charset="0"/>
                <a:ea typeface="Times New Roman" panose="02020603050405020304" pitchFamily="18" charset="0"/>
              </a:rPr>
              <a:t>B. How satisfied were you with this session today?</a:t>
            </a:r>
          </a:p>
        </p:txBody>
      </p:sp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524B5111-E0FF-AABE-039E-CDFA5625B4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6" y="676398"/>
            <a:ext cx="2251295" cy="1816122"/>
          </a:xfrm>
          <a:prstGeom prst="rect">
            <a:avLst/>
          </a:prstGeom>
        </p:spPr>
      </p:pic>
      <p:pic>
        <p:nvPicPr>
          <p:cNvPr id="21" name="Picture 20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06AF0DF0-787C-A070-58CD-5999D5D55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5" y="2775777"/>
            <a:ext cx="2251296" cy="17859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95DD57-51A3-A92B-F9F2-BC31A87B7AC8}"/>
              </a:ext>
            </a:extLst>
          </p:cNvPr>
          <p:cNvSpPr txBox="1"/>
          <p:nvPr/>
        </p:nvSpPr>
        <p:spPr>
          <a:xfrm>
            <a:off x="501316" y="206098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47959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88D2-431B-3194-CE95-ACD84AE030B6}"/>
              </a:ext>
            </a:extLst>
          </p:cNvPr>
          <p:cNvSpPr txBox="1"/>
          <p:nvPr/>
        </p:nvSpPr>
        <p:spPr>
          <a:xfrm>
            <a:off x="812132" y="296335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5A694-6FD2-416D-AF48-4AAE58AE2C48}"/>
              </a:ext>
            </a:extLst>
          </p:cNvPr>
          <p:cNvSpPr txBox="1"/>
          <p:nvPr/>
        </p:nvSpPr>
        <p:spPr>
          <a:xfrm>
            <a:off x="812132" y="1393658"/>
            <a:ext cx="5378395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/>
              <a:t>C. What was the most helpful part of the session for you today?</a:t>
            </a:r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r>
              <a:rPr lang="en-US" sz="1125"/>
              <a:t>D. What is one thing we can change to make this session more helpful next time?</a:t>
            </a:r>
          </a:p>
        </p:txBody>
      </p:sp>
    </p:spTree>
    <p:extLst>
      <p:ext uri="{BB962C8B-B14F-4D97-AF65-F5344CB8AC3E}">
        <p14:creationId xmlns:p14="http://schemas.microsoft.com/office/powerpoint/2010/main" val="438544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1526-AA14-1AB3-008C-9369C726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 Evaluation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FEC097-22B7-CECD-6692-E518681B578A}"/>
              </a:ext>
            </a:extLst>
          </p:cNvPr>
          <p:cNvSpPr txBox="1">
            <a:spLocks/>
          </p:cNvSpPr>
          <p:nvPr/>
        </p:nvSpPr>
        <p:spPr>
          <a:xfrm>
            <a:off x="684187" y="1345157"/>
            <a:ext cx="777511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/>
              <a:t>Please use the QR code to open your participant evaluation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E1E6522-D96B-82B6-E8DF-28620CBC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791" y="197185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7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BDFF2-53E2-F3B0-41DB-DB6EDA0A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/>
              <a:t>Who Are Community Health Workers?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C0977-23FF-14AD-8010-B0EF6CB45A67}"/>
              </a:ext>
            </a:extLst>
          </p:cNvPr>
          <p:cNvSpPr txBox="1"/>
          <p:nvPr/>
        </p:nvSpPr>
        <p:spPr>
          <a:xfrm>
            <a:off x="480060" y="2154674"/>
            <a:ext cx="3182692" cy="249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i="1"/>
              <a:t>A community health worker is a frontline public health worker who is a trusted member of and/or has an unusually close understanding of the community served.</a:t>
            </a:r>
            <a:r>
              <a:rPr lang="en-US" sz="1700"/>
              <a:t> </a:t>
            </a:r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/>
              <a:t>American Public Health Association (2009)</a:t>
            </a:r>
          </a:p>
        </p:txBody>
      </p:sp>
      <p:pic>
        <p:nvPicPr>
          <p:cNvPr id="6" name="Picture 5" descr="A person holding a clipboard with people behind her&#10;&#10;Description automatically generated">
            <a:extLst>
              <a:ext uri="{FF2B5EF4-FFF2-40B4-BE49-F238E27FC236}">
                <a16:creationId xmlns:a16="http://schemas.microsoft.com/office/drawing/2014/main" id="{1D5564F7-31F0-5045-3F30-DA7813B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822" y="10"/>
            <a:ext cx="4230035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25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D885D0-74F6-2EA2-35C8-CC47088FC320}"/>
              </a:ext>
            </a:extLst>
          </p:cNvPr>
          <p:cNvSpPr txBox="1"/>
          <p:nvPr/>
        </p:nvSpPr>
        <p:spPr>
          <a:xfrm>
            <a:off x="344816" y="1414022"/>
            <a:ext cx="4573242" cy="2793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350"/>
              <a:t>Health education and promotion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Care coordination and navigation</a:t>
            </a:r>
            <a:endParaRPr lang="en-US" sz="1350">
              <a:cs typeface="Arial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Chronic disease management support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Social determinants of health (SDOH) identification &amp; service navigation</a:t>
            </a:r>
            <a:endParaRPr lang="en-US" sz="1350">
              <a:cs typeface="Arial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Peer support and advocacy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Empowerment and motivation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Building trust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Skill-building to promote self-efficacy in diabetes self-management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Increase provider knowledge about a patient</a:t>
            </a:r>
            <a:endParaRPr lang="en-US" sz="1350">
              <a:cs typeface="Arial" panose="020B0604020202020204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350"/>
              <a:t>Facilitate linkage to social services and community resources</a:t>
            </a:r>
            <a:endParaRPr lang="en-US" sz="1350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3F0BF-1C0F-6F5A-6C16-13A390CA79C0}"/>
              </a:ext>
            </a:extLst>
          </p:cNvPr>
          <p:cNvSpPr txBox="1"/>
          <p:nvPr/>
        </p:nvSpPr>
        <p:spPr>
          <a:xfrm>
            <a:off x="628650" y="4451003"/>
            <a:ext cx="4573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solidFill>
                  <a:srgbClr val="21212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 https://www.ncbi.nlm.nih.gov/pmc/articles/PMC8622376/</a:t>
            </a:r>
            <a:endParaRPr lang="en-US" sz="105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052A8-0F06-C414-2204-EAE1B3B2C8D2}"/>
              </a:ext>
            </a:extLst>
          </p:cNvPr>
          <p:cNvSpPr txBox="1"/>
          <p:nvPr/>
        </p:nvSpPr>
        <p:spPr>
          <a:xfrm>
            <a:off x="541782" y="646893"/>
            <a:ext cx="45404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CHWs' Role in Healthcare</a:t>
            </a:r>
          </a:p>
        </p:txBody>
      </p:sp>
      <p:pic>
        <p:nvPicPr>
          <p:cNvPr id="6" name="Picture 5" descr="A person holding a tablet&#10;&#10;Description automatically generated">
            <a:extLst>
              <a:ext uri="{FF2B5EF4-FFF2-40B4-BE49-F238E27FC236}">
                <a16:creationId xmlns:a16="http://schemas.microsoft.com/office/drawing/2014/main" id="{2C62638E-3DD3-5FE2-CBF6-128AE9641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2" y="1282473"/>
            <a:ext cx="4235224" cy="27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227-CD0C-F4C3-1AC8-C26F1D3E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814636"/>
            <a:ext cx="2468166" cy="1839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/>
              <a:t>Why Involve CHWs in QI?</a:t>
            </a:r>
          </a:p>
        </p:txBody>
      </p:sp>
      <p:pic>
        <p:nvPicPr>
          <p:cNvPr id="6" name="Picture 5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00955455-8EFA-9210-14B1-001438C67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0627B-74BB-1859-E5AB-245CEA00049F}"/>
              </a:ext>
            </a:extLst>
          </p:cNvPr>
          <p:cNvSpPr txBox="1"/>
          <p:nvPr/>
        </p:nvSpPr>
        <p:spPr>
          <a:xfrm>
            <a:off x="3167986" y="2814637"/>
            <a:ext cx="5614060" cy="183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450"/>
              </a:spcAft>
            </a:pPr>
            <a:r>
              <a:rPr lang="en-US" sz="1400" dirty="0"/>
              <a:t>CHWs' firsthand observations and interactions with patients allow them to identify critical quality issues that traditional QI data may not capture. </a:t>
            </a:r>
          </a:p>
        </p:txBody>
      </p:sp>
    </p:spTree>
    <p:extLst>
      <p:ext uri="{BB962C8B-B14F-4D97-AF65-F5344CB8AC3E}">
        <p14:creationId xmlns:p14="http://schemas.microsoft.com/office/powerpoint/2010/main" val="10914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1323-0DAB-4980-8BD0-CF72155F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9" y="479395"/>
            <a:ext cx="3712101" cy="2680137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50" b="1"/>
              <a:t>The ADA’s </a:t>
            </a:r>
            <a:br>
              <a:rPr lang="en-US" sz="3050" b="1"/>
            </a:br>
            <a:r>
              <a:rPr lang="en-US" sz="3050" b="1"/>
              <a:t>QI Training Modules for CHWs </a:t>
            </a:r>
            <a:endParaRPr lang="en-US" sz="3075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2FEAC-5296-72A9-4377-2C79E71FB68E}"/>
              </a:ext>
            </a:extLst>
          </p:cNvPr>
          <p:cNvSpPr txBox="1"/>
          <p:nvPr/>
        </p:nvSpPr>
        <p:spPr>
          <a:xfrm>
            <a:off x="542739" y="3597725"/>
            <a:ext cx="3482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35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Created to equip CHWs to participate in QI in a meaningful way in their organizations and in the primary care practices where they work.  </a:t>
            </a:r>
            <a:endParaRPr lang="en-US" sz="135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in glasses sitting in a chair&#10;&#10;Description automatically generated">
            <a:extLst>
              <a:ext uri="{FF2B5EF4-FFF2-40B4-BE49-F238E27FC236}">
                <a16:creationId xmlns:a16="http://schemas.microsoft.com/office/drawing/2014/main" id="{C2B14D1F-934E-521E-13BF-45B4D38B4E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30" y="2972505"/>
            <a:ext cx="2580301" cy="14781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029E2-1084-30B9-00BC-BE66138D6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29" y="843944"/>
            <a:ext cx="2580302" cy="14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ckpack and other items on a wooden surface&#10;&#10;Description automatically generated">
            <a:extLst>
              <a:ext uri="{FF2B5EF4-FFF2-40B4-BE49-F238E27FC236}">
                <a16:creationId xmlns:a16="http://schemas.microsoft.com/office/drawing/2014/main" id="{0286681E-92E3-7014-9A45-D18BB255D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6" y="2335453"/>
            <a:ext cx="4813127" cy="270413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Picture 5" descr="A brochure with a mountain in the background&#10;&#10;Description automatically generated">
            <a:extLst>
              <a:ext uri="{FF2B5EF4-FFF2-40B4-BE49-F238E27FC236}">
                <a16:creationId xmlns:a16="http://schemas.microsoft.com/office/drawing/2014/main" id="{2C9FE5EA-DC88-ADCB-11F5-C5DD132E11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398" y="182110"/>
            <a:ext cx="5115910" cy="288777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316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9ADC4A-3797-1BDE-6915-2B74922C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15" y="796492"/>
            <a:ext cx="3082648" cy="775597"/>
          </a:xfrm>
        </p:spPr>
        <p:txBody>
          <a:bodyPr/>
          <a:lstStyle/>
          <a:p>
            <a:pPr algn="ctr"/>
            <a:r>
              <a:rPr lang="en-US"/>
              <a:t>Structure of the </a:t>
            </a:r>
            <a:br>
              <a:rPr lang="en-US"/>
            </a:br>
            <a:r>
              <a:rPr lang="en-US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FF5EC-0777-9EBD-4F77-3A7A32450F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257" y="2012475"/>
            <a:ext cx="3274163" cy="13335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35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Symbol" pitchFamily="2" charset="2"/>
              <a:buChar char=""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instructor’s guide</a:t>
            </a:r>
            <a:b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Symbol" pitchFamily="2" charset="2"/>
              <a:buChar char=""/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PDF narrative as script or notes</a:t>
            </a:r>
            <a:b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35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Symbol" pitchFamily="2" charset="2"/>
              <a:buChar char=""/>
            </a:pPr>
            <a:r>
              <a:rPr lang="en-US" sz="1350" dirty="0" err="1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Powerpoint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slides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14112-3031-6C55-DF09-615BBE223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6794">
            <a:off x="3953861" y="966212"/>
            <a:ext cx="2433771" cy="320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9AB49-1330-0D86-874A-91F5021C4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0">
            <a:off x="5829369" y="838277"/>
            <a:ext cx="2626362" cy="3313188"/>
          </a:xfrm>
          <a:prstGeom prst="rect">
            <a:avLst/>
          </a:prstGeom>
        </p:spPr>
      </p:pic>
      <p:pic>
        <p:nvPicPr>
          <p:cNvPr id="5" name="Picture 4" descr="A pair of brown shoes&#10;&#10;Description automatically generated">
            <a:extLst>
              <a:ext uri="{FF2B5EF4-FFF2-40B4-BE49-F238E27FC236}">
                <a16:creationId xmlns:a16="http://schemas.microsoft.com/office/drawing/2014/main" id="{E90A6D9E-1120-D755-9A42-606F40D6B6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61" y="2839126"/>
            <a:ext cx="2466975" cy="133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35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D991-848C-C8DA-2AEF-B7AD515B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Delivery of the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5AD9-6EBD-153D-FB65-D93C6EC4A0F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4187" y="1530525"/>
            <a:ext cx="7775575" cy="3028831"/>
          </a:xfrm>
        </p:spPr>
        <p:txBody>
          <a:bodyPr lIns="0" tIns="45720" rIns="0" bIns="4572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Each module takes 120 minutes to complete, plus homework post-session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They can be broken into “mini-modules” to fit into shorter time periods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They are designed to be delivered sequentially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>
                <a:latin typeface="Arial"/>
                <a:cs typeface="Arial"/>
              </a:rPr>
              <a:t>They can be delivered in-person or through a video conferencing platform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439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 logo (for when slide has a lot of content)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82d416-5780-4b20-b441-ed55e0d93a62" xsi:nil="true"/>
    <lcf76f155ced4ddcb4097134ff3c332f xmlns="1123971a-c39c-4f9c-bdbf-b585cef68c13">
      <Terms xmlns="http://schemas.microsoft.com/office/infopath/2007/PartnerControls"/>
    </lcf76f155ced4ddcb4097134ff3c332f>
    <MediaLengthInSeconds xmlns="1123971a-c39c-4f9c-bdbf-b585cef68c13" xsi:nil="true"/>
    <SharedWithUsers xmlns="2c82d416-5780-4b20-b441-ed55e0d93a62">
      <UserInfo>
        <DisplayName>Claire Stuve</DisplayName>
        <AccountId>237</AccountId>
        <AccountType/>
      </UserInfo>
      <UserInfo>
        <DisplayName>Brian Foster</DisplayName>
        <AccountId>521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Date xmlns="1123971a-c39c-4f9c-bdbf-b585cef68c13" xsi:nil="true"/>
    <Order0 xmlns="1123971a-c39c-4f9c-bdbf-b585cef68c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2213032E4B2419204AE5FA0CB0D03" ma:contentTypeVersion="22" ma:contentTypeDescription="Create a new document." ma:contentTypeScope="" ma:versionID="834ba1976ee2fd0bad4e87e913419068">
  <xsd:schema xmlns:xsd="http://www.w3.org/2001/XMLSchema" xmlns:xs="http://www.w3.org/2001/XMLSchema" xmlns:p="http://schemas.microsoft.com/office/2006/metadata/properties" xmlns:ns1="http://schemas.microsoft.com/sharepoint/v3" xmlns:ns2="1123971a-c39c-4f9c-bdbf-b585cef68c13" xmlns:ns3="2c82d416-5780-4b20-b441-ed55e0d93a62" targetNamespace="http://schemas.microsoft.com/office/2006/metadata/properties" ma:root="true" ma:fieldsID="9ab1c15909edbaec2640fdb054762493" ns1:_="" ns2:_="" ns3:_="">
    <xsd:import namespace="http://schemas.microsoft.com/sharepoint/v3"/>
    <xsd:import namespace="1123971a-c39c-4f9c-bdbf-b585cef68c13"/>
    <xsd:import namespace="2c82d416-5780-4b20-b441-ed55e0d93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Order0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3971a-c39c-4f9c-bdbf-b585cef68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0b0a55a-fabe-48fb-9c4c-cb9a09640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Order0" ma:index="28" nillable="true" ma:displayName="Order" ma:format="Dropdown" ma:internalName="Order0" ma:percentage="FALSE">
      <xsd:simpleType>
        <xsd:restriction base="dms:Number"/>
      </xsd:simpleType>
    </xsd:element>
    <xsd:element name="Date" ma:index="29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d416-5780-4b20-b441-ed55e0d93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7f194f6-b56b-4149-a52f-59d5730e28d1}" ma:internalName="TaxCatchAll" ma:showField="CatchAllData" ma:web="2c82d416-5780-4b20-b441-ed55e0d93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0F6A1-3CB8-4000-8170-6DCCF4603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4D63B-76BF-4C2F-80B1-E39C8DAF82B4}">
  <ds:schemaRefs>
    <ds:schemaRef ds:uri="1123971a-c39c-4f9c-bdbf-b585cef68c13"/>
    <ds:schemaRef ds:uri="257d2d43-313e-4e24-ad22-b0f65499bb2d"/>
    <ds:schemaRef ds:uri="2c82d416-5780-4b20-b441-ed55e0d93a62"/>
    <ds:schemaRef ds:uri="388552f8-c64c-4630-8863-6765d8caf763"/>
    <ds:schemaRef ds:uri="5546bdeb-d924-4c66-9d3c-a545abf2bf19"/>
    <ds:schemaRef ds:uri="d8f74051-f69e-4f3c-b289-f64b5bc8226b"/>
    <ds:schemaRef ds:uri="d9903372-927b-4d83-ae38-ee3e8d7227b7"/>
    <ds:schemaRef ds:uri="e89a7bc7-71db-47cd-b7f6-d9921ec61b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E75663-BE3E-47CD-8841-A96A9D766B0E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1126</Words>
  <Application>Microsoft Office PowerPoint</Application>
  <PresentationFormat>On-screen Show (16:9)</PresentationFormat>
  <Paragraphs>169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Arial</vt:lpstr>
      <vt:lpstr>Calibri</vt:lpstr>
      <vt:lpstr>Helvetica Neue</vt:lpstr>
      <vt:lpstr>Segoe UI</vt:lpstr>
      <vt:lpstr>Symbol</vt:lpstr>
      <vt:lpstr>Times New Roman</vt:lpstr>
      <vt:lpstr>Wingdings</vt:lpstr>
      <vt:lpstr>Covers</vt:lpstr>
      <vt:lpstr>2_Custom Design</vt:lpstr>
      <vt:lpstr>No logo (for when slide has a lot of content)</vt:lpstr>
      <vt:lpstr>13_Custom Design</vt:lpstr>
      <vt:lpstr>PowerPoint Presentation</vt:lpstr>
      <vt:lpstr>Learning Objectives: At the End of this Module, you will be able to</vt:lpstr>
      <vt:lpstr>Who Are Community Health Workers?</vt:lpstr>
      <vt:lpstr>PowerPoint Presentation</vt:lpstr>
      <vt:lpstr>Why Involve CHWs in QI?</vt:lpstr>
      <vt:lpstr>The ADA’s  QI Training Modules for CHWs </vt:lpstr>
      <vt:lpstr>PowerPoint Presentation</vt:lpstr>
      <vt:lpstr>Structure of the  Modules</vt:lpstr>
      <vt:lpstr>Delivery of the Modules</vt:lpstr>
      <vt:lpstr>Module 1: Introduction to the QI Journey: Creating a QI Goal and Process Mapping </vt:lpstr>
      <vt:lpstr>Module 2: Introduction to the QI Journey: The 5 Whys and Brainstorming</vt:lpstr>
      <vt:lpstr>Module 3: Introduction to the QI Journey: The 5 Whys and Brainstorming</vt:lpstr>
      <vt:lpstr>Goal: Build QI  Self-Efficacy</vt:lpstr>
      <vt:lpstr>Know Your Learner</vt:lpstr>
      <vt:lpstr>Know Your Learner</vt:lpstr>
      <vt:lpstr>Know Your Learner</vt:lpstr>
      <vt:lpstr>Incorporate Principles of Adult Education and Diverse Learners into Your Training  </vt:lpstr>
      <vt:lpstr>Engage CHWs in QI </vt:lpstr>
      <vt:lpstr>PowerPoint Presentation</vt:lpstr>
      <vt:lpstr>Be an Effective QI Partner to CHWs</vt:lpstr>
      <vt:lpstr>Reflection: After Completing This Module, Are You Able To:</vt:lpstr>
      <vt:lpstr>PowerPoint Presentation</vt:lpstr>
      <vt:lpstr>PowerPoint Presentation</vt:lpstr>
      <vt:lpstr>Participant Evaluation</vt:lpstr>
      <vt:lpstr>PowerPoint Presentation</vt:lpstr>
    </vt:vector>
  </TitlesOfParts>
  <Company>SOCIAL CAPITAL PARTNERSHIPS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NAGLE</dc:creator>
  <cp:lastModifiedBy>Brian Foster</cp:lastModifiedBy>
  <cp:revision>109</cp:revision>
  <cp:lastPrinted>2019-07-03T21:44:23Z</cp:lastPrinted>
  <dcterms:created xsi:type="dcterms:W3CDTF">2016-06-13T15:26:28Z</dcterms:created>
  <dcterms:modified xsi:type="dcterms:W3CDTF">2024-12-02T18:39:49Z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0x0101007432213032E4B2419204AE5FA0CB0D03</vt:lpwstr>
  </property>
  <property fmtid="{D5CDD505-2E9C-101B-9397-08002B2CF9AE}" pid="3" name="MediaServiceImageTags">
    <vt:lpwstr/>
  </property>
  <property fmtid="{D5CDD505-2E9C-101B-9397-08002B2CF9AE}" pid="4" name="Order">
    <vt:r8>1319300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